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3"/>
  </p:notesMasterIdLst>
  <p:sldIdLst>
    <p:sldId id="333" r:id="rId2"/>
    <p:sldId id="334" r:id="rId3"/>
    <p:sldId id="335" r:id="rId4"/>
    <p:sldId id="336" r:id="rId5"/>
    <p:sldId id="352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7" r:id="rId15"/>
    <p:sldId id="348" r:id="rId16"/>
    <p:sldId id="349" r:id="rId17"/>
    <p:sldId id="350" r:id="rId18"/>
    <p:sldId id="351" r:id="rId19"/>
    <p:sldId id="353" r:id="rId20"/>
    <p:sldId id="354" r:id="rId21"/>
    <p:sldId id="355" r:id="rId22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Verdan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0000"/>
    <a:srgbClr val="0000FF"/>
    <a:srgbClr val="CC0099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90" d="100"/>
          <a:sy n="90" d="100"/>
        </p:scale>
        <p:origin x="679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4" Type="http://schemas.openxmlformats.org/officeDocument/2006/relationships/image" Target="../media/image5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image" Target="../media/image6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charset="-120"/>
              </a:defRPr>
            </a:lvl1pPr>
          </a:lstStyle>
          <a:p>
            <a:pPr>
              <a:defRPr/>
            </a:pPr>
            <a:fld id="{6FD09864-3D92-4077-807E-A29DD383E1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ea typeface="新細明體" panose="02020500000000000000" pitchFamily="18" charset="-120"/>
            </a:endParaRPr>
          </a:p>
        </p:txBody>
      </p:sp>
      <p:sp>
        <p:nvSpPr>
          <p:cNvPr id="3174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88A8C5FE-AE60-4975-ABC8-A1224B43C195}" type="slidenum">
              <a:rPr lang="en-US" altLang="zh-TW" sz="1200" smtClean="0">
                <a:latin typeface="Times New Roman" panose="02020603050405020304" pitchFamily="18" charset="0"/>
              </a:rPr>
              <a:pPr/>
              <a:t>19</a:t>
            </a:fld>
            <a:endParaRPr lang="en-US" altLang="zh-TW" sz="12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ea typeface="新細明體" panose="02020500000000000000" pitchFamily="18" charset="-120"/>
            </a:endParaRPr>
          </a:p>
        </p:txBody>
      </p:sp>
      <p:sp>
        <p:nvSpPr>
          <p:cNvPr id="3379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B6B991F4-921D-4B79-88CB-FEFEFE54C329}" type="slidenum">
              <a:rPr lang="en-US" altLang="zh-TW" sz="1200" smtClean="0">
                <a:latin typeface="Times New Roman" panose="02020603050405020304" pitchFamily="18" charset="0"/>
              </a:rPr>
              <a:pPr/>
              <a:t>20</a:t>
            </a:fld>
            <a:endParaRPr lang="en-US" altLang="zh-TW" sz="12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ea typeface="新細明體" panose="02020500000000000000" pitchFamily="18" charset="-120"/>
            </a:endParaRPr>
          </a:p>
        </p:txBody>
      </p:sp>
      <p:sp>
        <p:nvSpPr>
          <p:cNvPr id="3584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80F0F31C-A54A-4672-BD26-0C300A9575AB}" type="slidenum">
              <a:rPr lang="en-US" altLang="zh-TW" sz="1200" smtClean="0">
                <a:latin typeface="Times New Roman" panose="02020603050405020304" pitchFamily="18" charset="0"/>
              </a:rPr>
              <a:pPr/>
              <a:t>21</a:t>
            </a:fld>
            <a:endParaRPr lang="en-US" altLang="zh-TW" sz="12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Verdan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 smtClean="0"/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7" name="Rectangle 6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zh-TW" smtClean="0"/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D8F2B-4525-4867-911B-E8B589F509D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46911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41E4B-57BE-4022-9916-462436E390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9799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73ADF-F85C-4927-85E7-FBF75CE223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6911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64842-3DB8-4C9E-8DB4-2A482FEA72E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497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1CE15-18F1-4D01-BFB1-E658F50775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4306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B3759-4A34-438C-ABF1-9397E53986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401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1B2C1-2D0E-4BCD-B517-3EE92BFEAF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375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F2D41-55E4-4BFC-B2BE-28F29DD1CC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8119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E76A5-ED78-4F2F-9955-C05F9A9C3F0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8576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D3DD1-41F1-470D-B9D7-15FB75A03A3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7565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B0E89-0AA3-4AE8-BAC5-C0061E858C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955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1032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34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35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36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37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38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39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0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1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2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3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4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5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6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7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8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49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0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1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2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3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4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5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6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7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8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59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0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1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2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3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4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5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6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7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8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69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0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1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2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3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4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5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6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7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8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79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0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1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2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3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4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5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6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7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8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89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90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91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92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  <p:sp>
          <p:nvSpPr>
            <p:cNvPr id="1093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 smtClean="0"/>
            </a:p>
          </p:txBody>
        </p:sp>
      </p:grpSp>
      <p:sp>
        <p:nvSpPr>
          <p:cNvPr id="1027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14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14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ea typeface="新細明體" charset="-120"/>
              </a:defRPr>
            </a:lvl1pPr>
          </a:lstStyle>
          <a:p>
            <a:pPr>
              <a:defRPr/>
            </a:pPr>
            <a:fld id="{8659E4A3-1236-4035-A98C-6260B6410A8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2.bin"/><Relationship Id="rId18" Type="http://schemas.openxmlformats.org/officeDocument/2006/relationships/oleObject" Target="../embeddings/oleObject35.bin"/><Relationship Id="rId3" Type="http://schemas.openxmlformats.org/officeDocument/2006/relationships/oleObject" Target="../embeddings/oleObject27.bin"/><Relationship Id="rId21" Type="http://schemas.openxmlformats.org/officeDocument/2006/relationships/image" Target="../media/image34.wmf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0.wmf"/><Relationship Id="rId17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4.bin"/><Relationship Id="rId20" Type="http://schemas.openxmlformats.org/officeDocument/2006/relationships/oleObject" Target="../embeddings/oleObject36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5" Type="http://schemas.openxmlformats.org/officeDocument/2006/relationships/image" Target="../media/image31.wmf"/><Relationship Id="rId10" Type="http://schemas.openxmlformats.org/officeDocument/2006/relationships/image" Target="../media/image29.wmf"/><Relationship Id="rId19" Type="http://schemas.openxmlformats.org/officeDocument/2006/relationships/image" Target="../media/image33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0.bin"/><Relationship Id="rId14" Type="http://schemas.openxmlformats.org/officeDocument/2006/relationships/oleObject" Target="../embeddings/oleObject3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image" Target="../media/image42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5" Type="http://schemas.openxmlformats.org/officeDocument/2006/relationships/image" Target="../media/image43.wmf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3.bin"/><Relationship Id="rId14" Type="http://schemas.openxmlformats.org/officeDocument/2006/relationships/oleObject" Target="../embeddings/oleObject4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oleObject" Target="../embeddings/oleObject54.bin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5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49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52.bin"/><Relationship Id="rId14" Type="http://schemas.openxmlformats.org/officeDocument/2006/relationships/image" Target="../media/image5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5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54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60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6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4.bin"/><Relationship Id="rId5" Type="http://schemas.openxmlformats.org/officeDocument/2006/relationships/image" Target="../media/image60.wmf"/><Relationship Id="rId4" Type="http://schemas.openxmlformats.org/officeDocument/2006/relationships/oleObject" Target="../embeddings/oleObject6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61.wmf"/><Relationship Id="rId4" Type="http://schemas.openxmlformats.org/officeDocument/2006/relationships/oleObject" Target="../embeddings/oleObject6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67.bin"/><Relationship Id="rId5" Type="http://schemas.openxmlformats.org/officeDocument/2006/relationships/image" Target="../media/image60.wmf"/><Relationship Id="rId4" Type="http://schemas.openxmlformats.org/officeDocument/2006/relationships/oleObject" Target="../embeddings/oleObject6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11.bin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Relationship Id="rId9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Majorization</a:t>
            </a:r>
            <a:endParaRPr lang="zh-TW" altLang="en-US" smtClean="0"/>
          </a:p>
        </p:txBody>
      </p:sp>
      <p:sp>
        <p:nvSpPr>
          <p:cNvPr id="1229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Marshall and Olkin (1979) Inequalities: Theory of Majorization and Its Applications</a:t>
            </a:r>
          </a:p>
          <a:p>
            <a:r>
              <a:rPr lang="en-US" altLang="zh-TW" smtClean="0"/>
              <a:t>Measure of balance</a:t>
            </a:r>
          </a:p>
          <a:p>
            <a:r>
              <a:rPr lang="en-US" altLang="zh-TW" smtClean="0"/>
              <a:t>Which one is more balanced?</a:t>
            </a:r>
          </a:p>
          <a:p>
            <a:r>
              <a:rPr lang="en-US" altLang="zh-TW" smtClean="0"/>
              <a:t>(4,1) and (3,2)</a:t>
            </a:r>
          </a:p>
          <a:p>
            <a:r>
              <a:rPr lang="en-US" altLang="zh-TW" smtClean="0"/>
              <a:t>Why?</a:t>
            </a:r>
          </a:p>
          <a:p>
            <a:endParaRPr lang="en-US" altLang="zh-TW" smtClean="0"/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2150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smtClean="0"/>
              <a:t>Birkhoff decomposition (1946): Any doubly stochastic matrix can be written as a convex combination of a finite number K of permutation matrices {P</a:t>
            </a:r>
            <a:r>
              <a:rPr lang="en-US" altLang="zh-TW" sz="2400" baseline="-25000" smtClean="0"/>
              <a:t>i</a:t>
            </a:r>
            <a:r>
              <a:rPr lang="en-US" altLang="zh-TW" sz="2400" smtClean="0"/>
              <a:t>, i=1,…,K}.</a:t>
            </a:r>
            <a:endParaRPr lang="zh-TW" altLang="en-US" sz="2400" smtClean="0"/>
          </a:p>
        </p:txBody>
      </p:sp>
      <p:graphicFrame>
        <p:nvGraphicFramePr>
          <p:cNvPr id="21508" name="Object 2"/>
          <p:cNvGraphicFramePr>
            <a:graphicFrameLocks noChangeAspect="1"/>
          </p:cNvGraphicFramePr>
          <p:nvPr/>
        </p:nvGraphicFramePr>
        <p:xfrm>
          <a:off x="1906588" y="333375"/>
          <a:ext cx="7034212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Formula" r:id="rId3" imgW="3547110" imgH="561340" progId="Equation.Ribbit">
                  <p:embed/>
                </p:oleObj>
              </mc:Choice>
              <mc:Fallback>
                <p:oleObj name="Formula" r:id="rId3" imgW="3547110" imgH="561340" progId="Equation.Ribbit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8" y="333375"/>
                        <a:ext cx="7034212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物件 4"/>
          <p:cNvGraphicFramePr>
            <a:graphicFrameLocks noChangeAspect="1"/>
          </p:cNvGraphicFramePr>
          <p:nvPr/>
        </p:nvGraphicFramePr>
        <p:xfrm>
          <a:off x="323850" y="476250"/>
          <a:ext cx="1395413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Formula" r:id="rId5" imgW="703580" imgH="179070" progId="Equation.Ribbit">
                  <p:embed/>
                </p:oleObj>
              </mc:Choice>
              <mc:Fallback>
                <p:oleObj name="Formula" r:id="rId5" imgW="703580" imgH="179070" progId="Equation.Ribbit">
                  <p:embed/>
                  <p:pic>
                    <p:nvPicPr>
                      <p:cNvPr id="0" name="物件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76250"/>
                        <a:ext cx="1395413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物件 5"/>
          <p:cNvGraphicFramePr>
            <a:graphicFrameLocks noChangeAspect="1"/>
          </p:cNvGraphicFramePr>
          <p:nvPr/>
        </p:nvGraphicFramePr>
        <p:xfrm>
          <a:off x="5076825" y="3141663"/>
          <a:ext cx="3527425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Formula" r:id="rId7" imgW="2334260" imgH="462280" progId="Equation.Ribbit">
                  <p:embed/>
                </p:oleObj>
              </mc:Choice>
              <mc:Fallback>
                <p:oleObj name="Formula" r:id="rId7" imgW="2334260" imgH="462280" progId="Equation.Ribbit">
                  <p:embed/>
                  <p:pic>
                    <p:nvPicPr>
                      <p:cNvPr id="0" name="物件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3141663"/>
                        <a:ext cx="3527425" cy="91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物件 6"/>
          <p:cNvGraphicFramePr>
            <a:graphicFrameLocks noChangeAspect="1"/>
          </p:cNvGraphicFramePr>
          <p:nvPr/>
        </p:nvGraphicFramePr>
        <p:xfrm>
          <a:off x="1187450" y="3644900"/>
          <a:ext cx="3719513" cy="291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Formula" r:id="rId9" imgW="1875790" imgH="1709420" progId="Equation.Ribbit">
                  <p:embed/>
                </p:oleObj>
              </mc:Choice>
              <mc:Fallback>
                <p:oleObj name="Formula" r:id="rId9" imgW="1875790" imgH="1709420" progId="Equation.Ribbit">
                  <p:embed/>
                  <p:pic>
                    <p:nvPicPr>
                      <p:cNvPr id="0" name="物件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644900"/>
                        <a:ext cx="3719513" cy="291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8688"/>
            <a:ext cx="8162925" cy="6953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b="1" smtClean="0"/>
              <a:t>Birkhoff decomposition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zh-TW" sz="2000" smtClean="0"/>
              <a:t>(i) </a:t>
            </a:r>
            <a:r>
              <a:rPr lang="en-US" altLang="zh-TW" sz="2400" smtClean="0"/>
              <a:t>For a doubly stochastic matrix            , let 		 	be a permutation of              such that                         	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zh-TW" sz="2400" smtClean="0"/>
              <a:t>     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zh-TW" sz="2400" smtClean="0"/>
              <a:t>    ex: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None/>
            </a:pPr>
            <a:endParaRPr lang="en-US" altLang="zh-TW" sz="2400" smtClean="0"/>
          </a:p>
          <a:p>
            <a:pPr>
              <a:lnSpc>
                <a:spcPct val="140000"/>
              </a:lnSpc>
              <a:buFont typeface="Wingdings" panose="05000000000000000000" pitchFamily="2" charset="2"/>
              <a:buNone/>
            </a:pPr>
            <a:r>
              <a:rPr lang="en-US" altLang="zh-TW" sz="2400" smtClean="0"/>
              <a:t>(ii) Let     be the permutation matrix corresponding to              , and</a:t>
            </a:r>
          </a:p>
          <a:p>
            <a:pPr>
              <a:lnSpc>
                <a:spcPct val="140000"/>
              </a:lnSpc>
              <a:buFont typeface="Wingdings" panose="05000000000000000000" pitchFamily="2" charset="2"/>
              <a:buNone/>
            </a:pPr>
            <a:r>
              <a:rPr lang="en-US" altLang="zh-TW" sz="2400" smtClean="0"/>
              <a:t>                       Define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400" smtClean="0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6096000" y="1981200"/>
          <a:ext cx="129540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name="方程式" r:id="rId3" imgW="571252" imgH="253890" progId="Equation.3">
                  <p:embed/>
                </p:oleObj>
              </mc:Choice>
              <mc:Fallback>
                <p:oleObj name="方程式" r:id="rId3" imgW="571252" imgH="25389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981200"/>
                        <a:ext cx="1295400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1371600" y="2438400"/>
          <a:ext cx="14478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1" name="方程式" r:id="rId5" imgW="698500" imgH="241300" progId="Equation.3">
                  <p:embed/>
                </p:oleObj>
              </mc:Choice>
              <mc:Fallback>
                <p:oleObj name="方程式" r:id="rId5" imgW="6985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438400"/>
                        <a:ext cx="1447800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5943600" y="2501900"/>
          <a:ext cx="1371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2" name="方程式" r:id="rId7" imgW="622030" imgH="203112" progId="Equation.3">
                  <p:embed/>
                </p:oleObj>
              </mc:Choice>
              <mc:Fallback>
                <p:oleObj name="方程式" r:id="rId7" imgW="622030" imgH="20311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501900"/>
                        <a:ext cx="13716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1371600" y="2895600"/>
          <a:ext cx="16764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3" name="Microsoft Equation 3.0" r:id="rId9" imgW="774364" imgH="266584" progId="Equation.3">
                  <p:embed/>
                </p:oleObj>
              </mc:Choice>
              <mc:Fallback>
                <p:oleObj name="Microsoft Equation 3.0" r:id="rId9" imgW="774364" imgH="26658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95600"/>
                        <a:ext cx="16764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2133600" y="49530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4" name="方程式" r:id="rId11" imgW="152268" imgH="215713" progId="Equation.3">
                  <p:embed/>
                </p:oleObj>
              </mc:Choice>
              <mc:Fallback>
                <p:oleObj name="方程式" r:id="rId11" imgW="152268" imgH="215713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953000"/>
                        <a:ext cx="304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1676400" y="5486400"/>
          <a:ext cx="1600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5" name="方程式" r:id="rId13" imgW="698500" imgH="241300" progId="Equation.3">
                  <p:embed/>
                </p:oleObj>
              </mc:Choice>
              <mc:Fallback>
                <p:oleObj name="方程式" r:id="rId13" imgW="698500" imgH="2413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486400"/>
                        <a:ext cx="16002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3962400" y="5429250"/>
          <a:ext cx="26670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6" name="方程式" r:id="rId14" imgW="1168400" imgH="241300" progId="Equation.3">
                  <p:embed/>
                </p:oleObj>
              </mc:Choice>
              <mc:Fallback>
                <p:oleObj name="方程式" r:id="rId14" imgW="1168400" imgH="2413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429250"/>
                        <a:ext cx="26670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4572000" y="6019800"/>
          <a:ext cx="182880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7" name="方程式" r:id="rId16" imgW="838200" imgH="228600" progId="Equation.3">
                  <p:embed/>
                </p:oleObj>
              </mc:Choice>
              <mc:Fallback>
                <p:oleObj name="方程式" r:id="rId16" imgW="8382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6019800"/>
                        <a:ext cx="1828800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0" name="Object 12"/>
          <p:cNvGraphicFramePr>
            <a:graphicFrameLocks noChangeAspect="1"/>
          </p:cNvGraphicFramePr>
          <p:nvPr/>
        </p:nvGraphicFramePr>
        <p:xfrm>
          <a:off x="5108575" y="3276600"/>
          <a:ext cx="3275013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8" name="方程式" r:id="rId18" imgW="1905000" imgH="914400" progId="Equation.3">
                  <p:embed/>
                </p:oleObj>
              </mc:Choice>
              <mc:Fallback>
                <p:oleObj name="方程式" r:id="rId18" imgW="1905000" imgH="9144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8575" y="3276600"/>
                        <a:ext cx="3275013" cy="157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6934200" y="3200400"/>
            <a:ext cx="6731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200">
                <a:solidFill>
                  <a:srgbClr val="0000FF"/>
                </a:solidFill>
                <a:latin typeface="Times New Roman" panose="02020603050405020304" pitchFamily="18" charset="0"/>
              </a:rPr>
              <a:t>0.22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6248400" y="3581400"/>
            <a:ext cx="6731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200">
                <a:solidFill>
                  <a:srgbClr val="0000FF"/>
                </a:solidFill>
                <a:latin typeface="Times New Roman" panose="02020603050405020304" pitchFamily="18" charset="0"/>
              </a:rPr>
              <a:t>0.24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7620000" y="4038600"/>
            <a:ext cx="6731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200">
                <a:solidFill>
                  <a:srgbClr val="0000FF"/>
                </a:solidFill>
                <a:latin typeface="Times New Roman" panose="02020603050405020304" pitchFamily="18" charset="0"/>
              </a:rPr>
              <a:t>0.33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5638800" y="4419600"/>
            <a:ext cx="6731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200">
                <a:solidFill>
                  <a:srgbClr val="0000FF"/>
                </a:solidFill>
                <a:latin typeface="Times New Roman" panose="02020603050405020304" pitchFamily="18" charset="0"/>
              </a:rPr>
              <a:t>0.51</a:t>
            </a:r>
          </a:p>
        </p:txBody>
      </p:sp>
      <p:graphicFrame>
        <p:nvGraphicFramePr>
          <p:cNvPr id="22545" name="Object 17"/>
          <p:cNvGraphicFramePr>
            <a:graphicFrameLocks noChangeAspect="1"/>
          </p:cNvGraphicFramePr>
          <p:nvPr/>
        </p:nvGraphicFramePr>
        <p:xfrm>
          <a:off x="1905000" y="3903663"/>
          <a:ext cx="274320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9" name="方程式" r:id="rId20" imgW="1409088" imgH="241195" progId="Equation.3">
                  <p:embed/>
                </p:oleObj>
              </mc:Choice>
              <mc:Fallback>
                <p:oleObj name="方程式" r:id="rId20" imgW="1409088" imgH="241195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903663"/>
                        <a:ext cx="2743200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6934200" y="3200400"/>
            <a:ext cx="685800" cy="457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/>
          </a:p>
        </p:txBody>
      </p:sp>
      <p:sp>
        <p:nvSpPr>
          <p:cNvPr id="22547" name="Oval 19"/>
          <p:cNvSpPr>
            <a:spLocks noChangeArrowheads="1"/>
          </p:cNvSpPr>
          <p:nvPr/>
        </p:nvSpPr>
        <p:spPr bwMode="auto">
          <a:xfrm>
            <a:off x="5638800" y="4419600"/>
            <a:ext cx="685800" cy="457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/>
          </a:p>
        </p:txBody>
      </p:sp>
      <p:sp>
        <p:nvSpPr>
          <p:cNvPr id="22548" name="Oval 20"/>
          <p:cNvSpPr>
            <a:spLocks noChangeArrowheads="1"/>
          </p:cNvSpPr>
          <p:nvPr/>
        </p:nvSpPr>
        <p:spPr bwMode="auto">
          <a:xfrm>
            <a:off x="6248400" y="3581400"/>
            <a:ext cx="685800" cy="457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/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7620000" y="4038600"/>
            <a:ext cx="685800" cy="457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b="1" smtClean="0"/>
              <a:t>Birkhoff decompostion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017713"/>
            <a:ext cx="77724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TW" sz="2400" smtClean="0"/>
              <a:t>(iii) If         , then we have completed the decomposition.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400" smtClean="0"/>
          </a:p>
          <a:p>
            <a:pPr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zh-TW" sz="2400" smtClean="0"/>
              <a:t>(iv) If         , then             is still a doubly stochastic matrix and we can continue the decomposition from (i).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None/>
            </a:pPr>
            <a:endParaRPr lang="en-US" altLang="zh-TW" sz="2400" smtClean="0"/>
          </a:p>
          <a:p>
            <a:endParaRPr lang="en-US" altLang="zh-TW" sz="2400" smtClean="0"/>
          </a:p>
        </p:txBody>
      </p:sp>
      <p:graphicFrame>
        <p:nvGraphicFramePr>
          <p:cNvPr id="23556" name="Object 0"/>
          <p:cNvGraphicFramePr>
            <a:graphicFrameLocks noChangeAspect="1"/>
          </p:cNvGraphicFramePr>
          <p:nvPr/>
        </p:nvGraphicFramePr>
        <p:xfrm>
          <a:off x="2209800" y="1981200"/>
          <a:ext cx="99060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方程式" r:id="rId3" imgW="368140" imgH="215806" progId="Equation.3">
                  <p:embed/>
                </p:oleObj>
              </mc:Choice>
              <mc:Fallback>
                <p:oleObj name="方程式" r:id="rId3" imgW="368140" imgH="215806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981200"/>
                        <a:ext cx="990600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1"/>
          <p:cNvGraphicFramePr>
            <a:graphicFrameLocks noChangeAspect="1"/>
          </p:cNvGraphicFramePr>
          <p:nvPr/>
        </p:nvGraphicFramePr>
        <p:xfrm>
          <a:off x="4281488" y="3048000"/>
          <a:ext cx="11906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方程式" r:id="rId5" imgW="508000" imgH="431800" progId="Equation.3">
                  <p:embed/>
                </p:oleObj>
              </mc:Choice>
              <mc:Fallback>
                <p:oleObj name="方程式" r:id="rId5" imgW="5080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1488" y="3048000"/>
                        <a:ext cx="11906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2"/>
          <p:cNvGraphicFramePr>
            <a:graphicFrameLocks noChangeAspect="1"/>
          </p:cNvGraphicFramePr>
          <p:nvPr/>
        </p:nvGraphicFramePr>
        <p:xfrm>
          <a:off x="2246313" y="3276600"/>
          <a:ext cx="1030287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方程式" r:id="rId7" imgW="368140" imgH="215806" progId="Equation.3">
                  <p:embed/>
                </p:oleObj>
              </mc:Choice>
              <mc:Fallback>
                <p:oleObj name="方程式" r:id="rId7" imgW="368140" imgH="21580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6313" y="3276600"/>
                        <a:ext cx="1030287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 altLang="zh-TW" smtClean="0"/>
              <a:t>Example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mtClean="0"/>
          </a:p>
          <a:p>
            <a:endParaRPr lang="en-US" altLang="zh-TW" smtClean="0"/>
          </a:p>
          <a:p>
            <a:endParaRPr lang="en-US" altLang="zh-TW" smtClean="0"/>
          </a:p>
          <a:p>
            <a:endParaRPr lang="en-US" altLang="zh-TW" sz="240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400" smtClean="0"/>
              <a:t>     </a:t>
            </a:r>
            <a:endParaRPr lang="en-US" altLang="zh-TW" smtClean="0"/>
          </a:p>
        </p:txBody>
      </p:sp>
      <p:graphicFrame>
        <p:nvGraphicFramePr>
          <p:cNvPr id="24580" name="Object 5"/>
          <p:cNvGraphicFramePr>
            <a:graphicFrameLocks/>
          </p:cNvGraphicFramePr>
          <p:nvPr/>
        </p:nvGraphicFramePr>
        <p:xfrm>
          <a:off x="914400" y="2362200"/>
          <a:ext cx="1711325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4" name="方程式" r:id="rId3" imgW="1295400" imgH="711200" progId="Equation.3">
                  <p:embed/>
                </p:oleObj>
              </mc:Choice>
              <mc:Fallback>
                <p:oleObj name="方程式" r:id="rId3" imgW="1295400" imgH="71120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362200"/>
                        <a:ext cx="1711325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Oval 6"/>
          <p:cNvSpPr>
            <a:spLocks noChangeArrowheads="1"/>
          </p:cNvSpPr>
          <p:nvPr/>
        </p:nvSpPr>
        <p:spPr bwMode="auto">
          <a:xfrm>
            <a:off x="1295400" y="2362200"/>
            <a:ext cx="3810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/>
          </a:p>
        </p:txBody>
      </p:sp>
      <p:sp>
        <p:nvSpPr>
          <p:cNvPr id="24582" name="Oval 7"/>
          <p:cNvSpPr>
            <a:spLocks noChangeArrowheads="1"/>
          </p:cNvSpPr>
          <p:nvPr/>
        </p:nvSpPr>
        <p:spPr bwMode="auto">
          <a:xfrm>
            <a:off x="1752600" y="2667000"/>
            <a:ext cx="3810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/>
          </a:p>
        </p:txBody>
      </p:sp>
      <p:sp>
        <p:nvSpPr>
          <p:cNvPr id="24583" name="Oval 8"/>
          <p:cNvSpPr>
            <a:spLocks noChangeArrowheads="1"/>
          </p:cNvSpPr>
          <p:nvPr/>
        </p:nvSpPr>
        <p:spPr bwMode="auto">
          <a:xfrm>
            <a:off x="2209800" y="2971800"/>
            <a:ext cx="3810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/>
          </a:p>
        </p:txBody>
      </p:sp>
      <p:graphicFrame>
        <p:nvGraphicFramePr>
          <p:cNvPr id="24584" name="Object 9"/>
          <p:cNvGraphicFramePr>
            <a:graphicFrameLocks/>
          </p:cNvGraphicFramePr>
          <p:nvPr/>
        </p:nvGraphicFramePr>
        <p:xfrm>
          <a:off x="4676775" y="2306638"/>
          <a:ext cx="1343025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5" name="方程式" r:id="rId5" imgW="1016000" imgH="711200" progId="Equation.3">
                  <p:embed/>
                </p:oleObj>
              </mc:Choice>
              <mc:Fallback>
                <p:oleObj name="方程式" r:id="rId5" imgW="1016000" imgH="711200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6775" y="2306638"/>
                        <a:ext cx="1343025" cy="96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5" name="Object 10"/>
          <p:cNvGraphicFramePr>
            <a:graphicFrameLocks/>
          </p:cNvGraphicFramePr>
          <p:nvPr/>
        </p:nvGraphicFramePr>
        <p:xfrm>
          <a:off x="3352800" y="2306638"/>
          <a:ext cx="887413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6" name="方程式" r:id="rId7" imgW="672808" imgH="710891" progId="Equation.3">
                  <p:embed/>
                </p:oleObj>
              </mc:Choice>
              <mc:Fallback>
                <p:oleObj name="方程式" r:id="rId7" imgW="672808" imgH="710891" progId="Equation.3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306638"/>
                        <a:ext cx="887413" cy="96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6" name="Text Box 11"/>
          <p:cNvSpPr txBox="1">
            <a:spLocks noChangeArrowheads="1"/>
          </p:cNvSpPr>
          <p:nvPr/>
        </p:nvSpPr>
        <p:spPr bwMode="auto">
          <a:xfrm>
            <a:off x="2667000" y="2590800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4587" name="Text Box 12"/>
          <p:cNvSpPr txBox="1">
            <a:spLocks noChangeArrowheads="1"/>
          </p:cNvSpPr>
          <p:nvPr/>
        </p:nvSpPr>
        <p:spPr bwMode="auto">
          <a:xfrm>
            <a:off x="2971800" y="2635250"/>
            <a:ext cx="438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0.2</a:t>
            </a:r>
          </a:p>
        </p:txBody>
      </p:sp>
      <p:sp>
        <p:nvSpPr>
          <p:cNvPr id="24588" name="Text Box 13"/>
          <p:cNvSpPr txBox="1">
            <a:spLocks noChangeArrowheads="1"/>
          </p:cNvSpPr>
          <p:nvPr/>
        </p:nvSpPr>
        <p:spPr bwMode="auto">
          <a:xfrm>
            <a:off x="4292600" y="2590800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24589" name="Text Box 14"/>
          <p:cNvSpPr txBox="1">
            <a:spLocks noChangeArrowheads="1"/>
          </p:cNvSpPr>
          <p:nvPr/>
        </p:nvSpPr>
        <p:spPr bwMode="auto">
          <a:xfrm>
            <a:off x="2667000" y="3657600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=</a:t>
            </a:r>
          </a:p>
        </p:txBody>
      </p:sp>
      <p:graphicFrame>
        <p:nvGraphicFramePr>
          <p:cNvPr id="24590" name="Object 15"/>
          <p:cNvGraphicFramePr>
            <a:graphicFrameLocks/>
          </p:cNvGraphicFramePr>
          <p:nvPr/>
        </p:nvGraphicFramePr>
        <p:xfrm>
          <a:off x="5029200" y="3429000"/>
          <a:ext cx="887413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" name="方程式" r:id="rId9" imgW="672808" imgH="710891" progId="Equation.3">
                  <p:embed/>
                </p:oleObj>
              </mc:Choice>
              <mc:Fallback>
                <p:oleObj name="方程式" r:id="rId9" imgW="672808" imgH="710891" progId="Equation.3">
                  <p:embed/>
                  <p:pic>
                    <p:nvPicPr>
                      <p:cNvPr id="0" name="Object 15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429000"/>
                        <a:ext cx="887413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1" name="Text Box 16"/>
          <p:cNvSpPr txBox="1">
            <a:spLocks noChangeArrowheads="1"/>
          </p:cNvSpPr>
          <p:nvPr/>
        </p:nvSpPr>
        <p:spPr bwMode="auto">
          <a:xfrm>
            <a:off x="4648200" y="3702050"/>
            <a:ext cx="438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0.4</a:t>
            </a:r>
          </a:p>
        </p:txBody>
      </p:sp>
      <p:sp>
        <p:nvSpPr>
          <p:cNvPr id="24592" name="Text Box 17"/>
          <p:cNvSpPr txBox="1">
            <a:spLocks noChangeArrowheads="1"/>
          </p:cNvSpPr>
          <p:nvPr/>
        </p:nvSpPr>
        <p:spPr bwMode="auto">
          <a:xfrm>
            <a:off x="2990850" y="3702050"/>
            <a:ext cx="438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>
                <a:latin typeface="Times New Roman" panose="02020603050405020304" pitchFamily="18" charset="0"/>
              </a:rPr>
              <a:t>0.2</a:t>
            </a:r>
          </a:p>
        </p:txBody>
      </p:sp>
      <p:graphicFrame>
        <p:nvGraphicFramePr>
          <p:cNvPr id="24593" name="Object 18"/>
          <p:cNvGraphicFramePr>
            <a:graphicFrameLocks/>
          </p:cNvGraphicFramePr>
          <p:nvPr/>
        </p:nvGraphicFramePr>
        <p:xfrm>
          <a:off x="3352800" y="3429000"/>
          <a:ext cx="887413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8" name="方程式" r:id="rId11" imgW="672808" imgH="710891" progId="Equation.3">
                  <p:embed/>
                </p:oleObj>
              </mc:Choice>
              <mc:Fallback>
                <p:oleObj name="方程式" r:id="rId11" imgW="672808" imgH="710891" progId="Equation.3">
                  <p:embed/>
                  <p:pic>
                    <p:nvPicPr>
                      <p:cNvPr id="0" name="Object 18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429000"/>
                        <a:ext cx="887413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4" name="Text Box 19"/>
          <p:cNvSpPr txBox="1">
            <a:spLocks noChangeArrowheads="1"/>
          </p:cNvSpPr>
          <p:nvPr/>
        </p:nvSpPr>
        <p:spPr bwMode="auto">
          <a:xfrm>
            <a:off x="4292600" y="3657600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+</a:t>
            </a:r>
          </a:p>
        </p:txBody>
      </p:sp>
      <p:graphicFrame>
        <p:nvGraphicFramePr>
          <p:cNvPr id="24595" name="Object 20"/>
          <p:cNvGraphicFramePr>
            <a:graphicFrameLocks/>
          </p:cNvGraphicFramePr>
          <p:nvPr/>
        </p:nvGraphicFramePr>
        <p:xfrm>
          <a:off x="6324600" y="3449638"/>
          <a:ext cx="1343025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9" name="方程式" r:id="rId12" imgW="1016000" imgH="711200" progId="Equation.3">
                  <p:embed/>
                </p:oleObj>
              </mc:Choice>
              <mc:Fallback>
                <p:oleObj name="方程式" r:id="rId12" imgW="1016000" imgH="711200" progId="Equation.3">
                  <p:embed/>
                  <p:pic>
                    <p:nvPicPr>
                      <p:cNvPr id="0" name="Object 20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449638"/>
                        <a:ext cx="1343025" cy="96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6" name="Text Box 21"/>
          <p:cNvSpPr txBox="1">
            <a:spLocks noChangeArrowheads="1"/>
          </p:cNvSpPr>
          <p:nvPr/>
        </p:nvSpPr>
        <p:spPr bwMode="auto">
          <a:xfrm>
            <a:off x="5943600" y="3657600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+</a:t>
            </a:r>
          </a:p>
        </p:txBody>
      </p:sp>
      <p:graphicFrame>
        <p:nvGraphicFramePr>
          <p:cNvPr id="24597" name="Object 22"/>
          <p:cNvGraphicFramePr>
            <a:graphicFrameLocks noChangeAspect="1"/>
          </p:cNvGraphicFramePr>
          <p:nvPr/>
        </p:nvGraphicFramePr>
        <p:xfrm>
          <a:off x="914400" y="4724400"/>
          <a:ext cx="723900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0" name="方程式" r:id="rId14" imgW="4965700" imgH="711200" progId="Equation.3">
                  <p:embed/>
                </p:oleObj>
              </mc:Choice>
              <mc:Fallback>
                <p:oleObj name="方程式" r:id="rId14" imgW="4965700" imgH="7112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724400"/>
                        <a:ext cx="7239000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8" name="Oval 23"/>
          <p:cNvSpPr>
            <a:spLocks noChangeArrowheads="1"/>
          </p:cNvSpPr>
          <p:nvPr/>
        </p:nvSpPr>
        <p:spPr bwMode="auto">
          <a:xfrm>
            <a:off x="4724400" y="2286000"/>
            <a:ext cx="3810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/>
          </a:p>
        </p:txBody>
      </p:sp>
      <p:sp>
        <p:nvSpPr>
          <p:cNvPr id="24599" name="Oval 24"/>
          <p:cNvSpPr>
            <a:spLocks noChangeArrowheads="1"/>
          </p:cNvSpPr>
          <p:nvPr/>
        </p:nvSpPr>
        <p:spPr bwMode="auto">
          <a:xfrm>
            <a:off x="5562600" y="2590800"/>
            <a:ext cx="3810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/>
          </a:p>
        </p:txBody>
      </p:sp>
      <p:sp>
        <p:nvSpPr>
          <p:cNvPr id="24600" name="Oval 25"/>
          <p:cNvSpPr>
            <a:spLocks noChangeArrowheads="1"/>
          </p:cNvSpPr>
          <p:nvPr/>
        </p:nvSpPr>
        <p:spPr bwMode="auto">
          <a:xfrm>
            <a:off x="5181600" y="2895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/>
          </a:p>
        </p:txBody>
      </p:sp>
      <p:sp>
        <p:nvSpPr>
          <p:cNvPr id="24601" name="Oval 26"/>
          <p:cNvSpPr>
            <a:spLocks noChangeArrowheads="1"/>
          </p:cNvSpPr>
          <p:nvPr/>
        </p:nvSpPr>
        <p:spPr bwMode="auto">
          <a:xfrm>
            <a:off x="6781800" y="34290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/>
          </a:p>
        </p:txBody>
      </p:sp>
      <p:sp>
        <p:nvSpPr>
          <p:cNvPr id="24602" name="Oval 27"/>
          <p:cNvSpPr>
            <a:spLocks noChangeArrowheads="1"/>
          </p:cNvSpPr>
          <p:nvPr/>
        </p:nvSpPr>
        <p:spPr bwMode="auto">
          <a:xfrm>
            <a:off x="6400800" y="3733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/>
          </a:p>
        </p:txBody>
      </p:sp>
      <p:sp>
        <p:nvSpPr>
          <p:cNvPr id="24603" name="Oval 28"/>
          <p:cNvSpPr>
            <a:spLocks noChangeArrowheads="1"/>
          </p:cNvSpPr>
          <p:nvPr/>
        </p:nvSpPr>
        <p:spPr bwMode="auto">
          <a:xfrm>
            <a:off x="7239000" y="4038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2560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smtClean="0"/>
          </a:p>
          <a:p>
            <a:endParaRPr lang="en-US" altLang="zh-TW" smtClean="0"/>
          </a:p>
          <a:p>
            <a:endParaRPr lang="en-US" altLang="zh-TW" smtClean="0"/>
          </a:p>
          <a:p>
            <a:r>
              <a:rPr lang="en-US" altLang="zh-TW" smtClean="0"/>
              <a:t>The set of separable convex functions is a subset of symmetric convex function on R</a:t>
            </a:r>
            <a:r>
              <a:rPr lang="en-US" altLang="zh-TW" baseline="30000" smtClean="0"/>
              <a:t>n</a:t>
            </a:r>
            <a:endParaRPr lang="zh-TW" altLang="en-US" baseline="30000" smtClean="0"/>
          </a:p>
        </p:txBody>
      </p:sp>
      <p:graphicFrame>
        <p:nvGraphicFramePr>
          <p:cNvPr id="25604" name="物件 3"/>
          <p:cNvGraphicFramePr>
            <a:graphicFrameLocks noChangeAspect="1"/>
          </p:cNvGraphicFramePr>
          <p:nvPr/>
        </p:nvGraphicFramePr>
        <p:xfrm>
          <a:off x="1187450" y="620713"/>
          <a:ext cx="20304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Formula" r:id="rId3" imgW="728980" imgH="179070" progId="Equation.Ribbit">
                  <p:embed/>
                </p:oleObj>
              </mc:Choice>
              <mc:Fallback>
                <p:oleObj name="Formula" r:id="rId3" imgW="728980" imgH="179070" progId="Equation.Ribbit">
                  <p:embed/>
                  <p:pic>
                    <p:nvPicPr>
                      <p:cNvPr id="0" name="物件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620713"/>
                        <a:ext cx="2030413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3"/>
          <p:cNvGraphicFramePr>
            <a:graphicFrameLocks noChangeAspect="1"/>
          </p:cNvGraphicFramePr>
          <p:nvPr/>
        </p:nvGraphicFramePr>
        <p:xfrm>
          <a:off x="1116013" y="2060575"/>
          <a:ext cx="7559675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Formula" r:id="rId5" imgW="3813810" imgH="566420" progId="Equation.Ribbit">
                  <p:embed/>
                </p:oleObj>
              </mc:Choice>
              <mc:Fallback>
                <p:oleObj name="Formula" r:id="rId5" imgW="3813810" imgH="566420" progId="Equation.Ribbit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060575"/>
                        <a:ext cx="7559675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2662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smtClean="0"/>
              <a:t>First choose g(z)=z and g(z)=-z to show that </a:t>
            </a:r>
          </a:p>
          <a:p>
            <a:endParaRPr lang="en-US" altLang="zh-TW" sz="2400" smtClean="0"/>
          </a:p>
          <a:p>
            <a:endParaRPr lang="en-US" altLang="zh-TW" sz="2400" smtClean="0"/>
          </a:p>
          <a:p>
            <a:r>
              <a:rPr lang="en-US" altLang="zh-TW" sz="2400" smtClean="0"/>
              <a:t>For fixed k,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400" smtClean="0"/>
              <a:t>where x</a:t>
            </a:r>
            <a:r>
              <a:rPr lang="en-US" altLang="zh-TW" sz="2400" baseline="30000" smtClean="0"/>
              <a:t>+</a:t>
            </a:r>
            <a:r>
              <a:rPr lang="en-US" altLang="zh-TW" sz="2400" smtClean="0"/>
              <a:t>=max[0,x]. </a:t>
            </a:r>
            <a:endParaRPr lang="zh-TW" altLang="en-US" sz="2400" smtClean="0"/>
          </a:p>
        </p:txBody>
      </p:sp>
      <p:graphicFrame>
        <p:nvGraphicFramePr>
          <p:cNvPr id="26628" name="物件 3"/>
          <p:cNvGraphicFramePr>
            <a:graphicFrameLocks noChangeAspect="1"/>
          </p:cNvGraphicFramePr>
          <p:nvPr/>
        </p:nvGraphicFramePr>
        <p:xfrm>
          <a:off x="0" y="476250"/>
          <a:ext cx="14986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Formula" r:id="rId3" imgW="628650" imgH="179070" progId="Equation.Ribbit">
                  <p:embed/>
                </p:oleObj>
              </mc:Choice>
              <mc:Fallback>
                <p:oleObj name="Formula" r:id="rId3" imgW="628650" imgH="179070" progId="Equation.Ribbit">
                  <p:embed/>
                  <p:pic>
                    <p:nvPicPr>
                      <p:cNvPr id="0" name="物件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76250"/>
                        <a:ext cx="14986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3"/>
          <p:cNvGraphicFramePr>
            <a:graphicFrameLocks noChangeAspect="1"/>
          </p:cNvGraphicFramePr>
          <p:nvPr/>
        </p:nvGraphicFramePr>
        <p:xfrm>
          <a:off x="1692275" y="188913"/>
          <a:ext cx="7200900" cy="145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Formula" r:id="rId5" imgW="3632200" imgH="732790" progId="Equation.Ribbit">
                  <p:embed/>
                </p:oleObj>
              </mc:Choice>
              <mc:Fallback>
                <p:oleObj name="Formula" r:id="rId5" imgW="3632200" imgH="732790" progId="Equation.Ribbit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188913"/>
                        <a:ext cx="7200900" cy="145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物件 5"/>
          <p:cNvGraphicFramePr>
            <a:graphicFrameLocks noChangeAspect="1"/>
          </p:cNvGraphicFramePr>
          <p:nvPr/>
        </p:nvGraphicFramePr>
        <p:xfrm>
          <a:off x="3203575" y="3284538"/>
          <a:ext cx="4900613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Formula" r:id="rId7" imgW="2471420" imgH="199390" progId="Equation.Ribbit">
                  <p:embed/>
                </p:oleObj>
              </mc:Choice>
              <mc:Fallback>
                <p:oleObj name="Formula" r:id="rId7" imgW="2471420" imgH="199390" progId="Equation.Ribbit">
                  <p:embed/>
                  <p:pic>
                    <p:nvPicPr>
                      <p:cNvPr id="0" name="物件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3284538"/>
                        <a:ext cx="4900613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物件 6"/>
          <p:cNvGraphicFramePr>
            <a:graphicFrameLocks noChangeAspect="1"/>
          </p:cNvGraphicFramePr>
          <p:nvPr/>
        </p:nvGraphicFramePr>
        <p:xfrm>
          <a:off x="1970088" y="2420938"/>
          <a:ext cx="430212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7" name="Formula" r:id="rId9" imgW="2170430" imgH="436880" progId="Equation.Ribbit">
                  <p:embed/>
                </p:oleObj>
              </mc:Choice>
              <mc:Fallback>
                <p:oleObj name="Formula" r:id="rId9" imgW="2170430" imgH="436880" progId="Equation.Ribbit">
                  <p:embed/>
                  <p:pic>
                    <p:nvPicPr>
                      <p:cNvPr id="0" name="物件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2420938"/>
                        <a:ext cx="4302125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物件 7"/>
          <p:cNvGraphicFramePr>
            <a:graphicFrameLocks noChangeAspect="1"/>
          </p:cNvGraphicFramePr>
          <p:nvPr/>
        </p:nvGraphicFramePr>
        <p:xfrm>
          <a:off x="2124075" y="4149725"/>
          <a:ext cx="57562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8" name="Formula" r:id="rId11" imgW="2903220" imgH="476250" progId="Equation.Ribbit">
                  <p:embed/>
                </p:oleObj>
              </mc:Choice>
              <mc:Fallback>
                <p:oleObj name="Formula" r:id="rId11" imgW="2903220" imgH="476250" progId="Equation.Ribbit">
                  <p:embed/>
                  <p:pic>
                    <p:nvPicPr>
                      <p:cNvPr id="0" name="物件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4149725"/>
                        <a:ext cx="57562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3" name="物件 8"/>
          <p:cNvGraphicFramePr>
            <a:graphicFrameLocks noChangeAspect="1"/>
          </p:cNvGraphicFramePr>
          <p:nvPr/>
        </p:nvGraphicFramePr>
        <p:xfrm>
          <a:off x="2195513" y="5084763"/>
          <a:ext cx="3560762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9" name="Formula" r:id="rId13" imgW="1795780" imgH="463550" progId="Equation.Ribbit">
                  <p:embed/>
                </p:oleObj>
              </mc:Choice>
              <mc:Fallback>
                <p:oleObj name="Formula" r:id="rId13" imgW="1795780" imgH="463550" progId="Equation.Ribbit">
                  <p:embed/>
                  <p:pic>
                    <p:nvPicPr>
                      <p:cNvPr id="0" name="物件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5084763"/>
                        <a:ext cx="3560762" cy="91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2765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</p:txBody>
      </p:sp>
      <p:graphicFrame>
        <p:nvGraphicFramePr>
          <p:cNvPr id="27652" name="物件 3"/>
          <p:cNvGraphicFramePr>
            <a:graphicFrameLocks noChangeAspect="1"/>
          </p:cNvGraphicFramePr>
          <p:nvPr/>
        </p:nvGraphicFramePr>
        <p:xfrm>
          <a:off x="971550" y="188913"/>
          <a:ext cx="4854575" cy="490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Formula" r:id="rId3" imgW="2449830" imgH="2476500" progId="Equation.Ribbit">
                  <p:embed/>
                </p:oleObj>
              </mc:Choice>
              <mc:Fallback>
                <p:oleObj name="Formula" r:id="rId3" imgW="2449830" imgH="2476500" progId="Equation.Ribbit">
                  <p:embed/>
                  <p:pic>
                    <p:nvPicPr>
                      <p:cNvPr id="0" name="物件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88913"/>
                        <a:ext cx="4854575" cy="490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物件 4"/>
          <p:cNvGraphicFramePr>
            <a:graphicFrameLocks noChangeAspect="1"/>
          </p:cNvGraphicFramePr>
          <p:nvPr/>
        </p:nvGraphicFramePr>
        <p:xfrm>
          <a:off x="3635375" y="5229225"/>
          <a:ext cx="2451100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Formula" r:id="rId5" imgW="1235710" imgH="463550" progId="Equation.Ribbit">
                  <p:embed/>
                </p:oleObj>
              </mc:Choice>
              <mc:Fallback>
                <p:oleObj name="Formula" r:id="rId5" imgW="1235710" imgH="463550" progId="Equation.Ribbit">
                  <p:embed/>
                  <p:pic>
                    <p:nvPicPr>
                      <p:cNvPr id="0" name="物件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5229225"/>
                        <a:ext cx="2451100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Schur convex function</a:t>
            </a:r>
            <a:endParaRPr lang="zh-TW" altLang="en-US" smtClean="0"/>
          </a:p>
        </p:txBody>
      </p:sp>
      <p:sp>
        <p:nvSpPr>
          <p:cNvPr id="2867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smtClean="0"/>
              <a:t>A function f is said to be Schur convex (resp. concave) if </a:t>
            </a:r>
          </a:p>
          <a:p>
            <a:endParaRPr lang="en-US" altLang="zh-TW" sz="2400" smtClean="0"/>
          </a:p>
          <a:p>
            <a:r>
              <a:rPr lang="en-US" altLang="zh-TW" sz="2400" smtClean="0"/>
              <a:t>Symmetric convex functions are Schur convex </a:t>
            </a:r>
          </a:p>
          <a:p>
            <a:r>
              <a:rPr lang="en-US" altLang="zh-TW" sz="2400" smtClean="0"/>
              <a:t>Separable convex (resp. concave) functions are Schur convex (resp. concave)</a:t>
            </a:r>
          </a:p>
          <a:p>
            <a:r>
              <a:rPr lang="en-US" altLang="zh-TW" sz="2400" smtClean="0"/>
              <a:t>Let p=(p</a:t>
            </a:r>
            <a:r>
              <a:rPr lang="en-US" altLang="zh-TW" sz="2400" baseline="-25000" smtClean="0"/>
              <a:t>1</a:t>
            </a:r>
            <a:r>
              <a:rPr lang="en-US" altLang="zh-TW" sz="2400" smtClean="0"/>
              <a:t>,…p</a:t>
            </a:r>
            <a:r>
              <a:rPr lang="en-US" altLang="zh-TW" sz="2400" baseline="-25000" smtClean="0"/>
              <a:t>n</a:t>
            </a:r>
            <a:r>
              <a:rPr lang="en-US" altLang="zh-TW" sz="2400" smtClean="0"/>
              <a:t>). The entropy function is also Schur conave</a:t>
            </a:r>
          </a:p>
          <a:p>
            <a:endParaRPr lang="en-US" altLang="zh-TW" sz="2400" smtClean="0"/>
          </a:p>
          <a:p>
            <a:r>
              <a:rPr lang="en-US" altLang="zh-TW" sz="2400" smtClean="0"/>
              <a:t>Maximum entropy when p=(1/n,…,1/n)</a:t>
            </a:r>
            <a:endParaRPr lang="zh-TW" altLang="en-US" sz="2400" smtClean="0"/>
          </a:p>
        </p:txBody>
      </p:sp>
      <p:graphicFrame>
        <p:nvGraphicFramePr>
          <p:cNvPr id="28676" name="物件 3"/>
          <p:cNvGraphicFramePr>
            <a:graphicFrameLocks noChangeAspect="1"/>
          </p:cNvGraphicFramePr>
          <p:nvPr/>
        </p:nvGraphicFramePr>
        <p:xfrm>
          <a:off x="2268538" y="2708275"/>
          <a:ext cx="54641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Formula" r:id="rId3" imgW="2755900" imgH="179070" progId="Equation.Ribbit">
                  <p:embed/>
                </p:oleObj>
              </mc:Choice>
              <mc:Fallback>
                <p:oleObj name="Formula" r:id="rId3" imgW="2755900" imgH="179070" progId="Equation.Ribbit">
                  <p:embed/>
                  <p:pic>
                    <p:nvPicPr>
                      <p:cNvPr id="0" name="物件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2708275"/>
                        <a:ext cx="546417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物件 4"/>
          <p:cNvGraphicFramePr>
            <a:graphicFrameLocks noChangeAspect="1"/>
          </p:cNvGraphicFramePr>
          <p:nvPr/>
        </p:nvGraphicFramePr>
        <p:xfrm>
          <a:off x="4067175" y="4797425"/>
          <a:ext cx="274320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Formula" r:id="rId5" imgW="1384300" imgH="436880" progId="Equation.Ribbit">
                  <p:embed/>
                </p:oleObj>
              </mc:Choice>
              <mc:Fallback>
                <p:oleObj name="Formula" r:id="rId5" imgW="1384300" imgH="436880" progId="Equation.Ribbit">
                  <p:embed/>
                  <p:pic>
                    <p:nvPicPr>
                      <p:cNvPr id="0" name="物件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4797425"/>
                        <a:ext cx="2743200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標題 1"/>
          <p:cNvSpPr>
            <a:spLocks noGrp="1"/>
          </p:cNvSpPr>
          <p:nvPr>
            <p:ph type="title"/>
          </p:nvPr>
        </p:nvSpPr>
        <p:spPr>
          <a:xfrm>
            <a:off x="871538" y="177800"/>
            <a:ext cx="8162925" cy="1446213"/>
          </a:xfrm>
        </p:spPr>
        <p:txBody>
          <a:bodyPr/>
          <a:lstStyle/>
          <a:p>
            <a:r>
              <a:rPr lang="en-US" altLang="zh-TW" smtClean="0"/>
              <a:t>The second law of thermodynamics</a:t>
            </a:r>
            <a:endParaRPr lang="zh-TW" altLang="en-US" smtClean="0"/>
          </a:p>
        </p:txBody>
      </p:sp>
      <p:sp>
        <p:nvSpPr>
          <p:cNvPr id="2969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smtClean="0"/>
              <a:t>The entropy is increasing in time.</a:t>
            </a:r>
          </a:p>
          <a:p>
            <a:r>
              <a:rPr lang="en-US" altLang="zh-TW" sz="2400" smtClean="0"/>
              <a:t>Model the system by a Makov chain with a doubly stochastic transition probability matrix P.</a:t>
            </a:r>
          </a:p>
          <a:p>
            <a:endParaRPr lang="en-US" altLang="zh-TW" sz="2400" smtClean="0"/>
          </a:p>
          <a:p>
            <a:endParaRPr lang="en-US" altLang="zh-TW" sz="2400" smtClean="0"/>
          </a:p>
          <a:p>
            <a:r>
              <a:rPr lang="en-US" altLang="zh-TW" sz="2400" smtClean="0"/>
              <a:t>From the majorization theory, </a:t>
            </a:r>
          </a:p>
          <a:p>
            <a:r>
              <a:rPr lang="en-US" altLang="zh-TW" sz="2400" smtClean="0"/>
              <a:t>and the entropy            is increasing in time</a:t>
            </a:r>
          </a:p>
          <a:p>
            <a:r>
              <a:rPr lang="en-US" altLang="zh-TW" sz="2400" smtClean="0"/>
              <a:t>This also holds for the distributed linear iterations.</a:t>
            </a:r>
          </a:p>
          <a:p>
            <a:endParaRPr lang="en-US" altLang="zh-TW" sz="2400" smtClean="0"/>
          </a:p>
          <a:p>
            <a:endParaRPr lang="en-US" altLang="zh-TW" sz="2400" smtClean="0"/>
          </a:p>
          <a:p>
            <a:endParaRPr lang="zh-TW" altLang="en-US" smtClean="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/>
        </p:nvGraphicFramePr>
        <p:xfrm>
          <a:off x="2776538" y="3227388"/>
          <a:ext cx="3124200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name="Formula" r:id="rId3" imgW="1090930" imgH="179070" progId="Equation.Ribbit">
                  <p:embed/>
                </p:oleObj>
              </mc:Choice>
              <mc:Fallback>
                <p:oleObj name="Formula" r:id="rId3" imgW="1090930" imgH="179070" progId="Equation.Ribbit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6538" y="3227388"/>
                        <a:ext cx="3124200" cy="54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物件 4"/>
          <p:cNvGraphicFramePr>
            <a:graphicFrameLocks noChangeAspect="1"/>
          </p:cNvGraphicFramePr>
          <p:nvPr/>
        </p:nvGraphicFramePr>
        <p:xfrm>
          <a:off x="6011863" y="4076700"/>
          <a:ext cx="192246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name="Formula" r:id="rId5" imgW="970280" imgH="179070" progId="Equation.Ribbit">
                  <p:embed/>
                </p:oleObj>
              </mc:Choice>
              <mc:Fallback>
                <p:oleObj name="Formula" r:id="rId5" imgW="970280" imgH="179070" progId="Equation.Ribbit">
                  <p:embed/>
                  <p:pic>
                    <p:nvPicPr>
                      <p:cNvPr id="0" name="物件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4076700"/>
                        <a:ext cx="1922462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物件 5"/>
          <p:cNvGraphicFramePr>
            <a:graphicFrameLocks noChangeAspect="1"/>
          </p:cNvGraphicFramePr>
          <p:nvPr/>
        </p:nvGraphicFramePr>
        <p:xfrm>
          <a:off x="3924300" y="4508500"/>
          <a:ext cx="992188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Formula" r:id="rId7" imgW="499110" imgH="179070" progId="Equation.Ribbit">
                  <p:embed/>
                </p:oleObj>
              </mc:Choice>
              <mc:Fallback>
                <p:oleObj name="Formula" r:id="rId7" imgW="499110" imgH="179070" progId="Equation.Ribbit">
                  <p:embed/>
                  <p:pic>
                    <p:nvPicPr>
                      <p:cNvPr id="0" name="物件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4508500"/>
                        <a:ext cx="992188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物件 6"/>
          <p:cNvGraphicFramePr>
            <a:graphicFrameLocks noChangeAspect="1"/>
          </p:cNvGraphicFramePr>
          <p:nvPr/>
        </p:nvGraphicFramePr>
        <p:xfrm>
          <a:off x="3492500" y="5516563"/>
          <a:ext cx="3816350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Formula" r:id="rId9" imgW="1925320" imgH="436880" progId="Equation.Ribbit">
                  <p:embed/>
                </p:oleObj>
              </mc:Choice>
              <mc:Fallback>
                <p:oleObj name="Formula" r:id="rId9" imgW="1925320" imgH="436880" progId="Equation.Ribbit">
                  <p:embed/>
                  <p:pic>
                    <p:nvPicPr>
                      <p:cNvPr id="0" name="物件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5516563"/>
                        <a:ext cx="3816350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Cut criterion</a:t>
            </a:r>
            <a:endParaRPr lang="zh-TW" altLang="en-US" smtClean="0"/>
          </a:p>
        </p:txBody>
      </p:sp>
      <p:sp>
        <p:nvSpPr>
          <p:cNvPr id="307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smtClean="0"/>
              <a:t>If there exists a line such that x</a:t>
            </a:r>
            <a:r>
              <a:rPr lang="en-US" altLang="zh-TW" sz="2800" baseline="-25000" smtClean="0"/>
              <a:t>[i]</a:t>
            </a:r>
            <a:r>
              <a:rPr lang="en-US" altLang="zh-TW" sz="2800" smtClean="0"/>
              <a:t> </a:t>
            </a:r>
            <a:r>
              <a:rPr lang="en-US" altLang="zh-TW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lang="en-US" altLang="zh-TW" sz="2800" smtClean="0"/>
              <a:t>y</a:t>
            </a:r>
            <a:r>
              <a:rPr lang="en-US" altLang="zh-TW" sz="2800" baseline="-25000" smtClean="0"/>
              <a:t>[i]</a:t>
            </a:r>
            <a:r>
              <a:rPr lang="en-US" altLang="zh-TW" sz="2800" smtClean="0"/>
              <a:t> for all i on the left hand side and x</a:t>
            </a:r>
            <a:r>
              <a:rPr lang="en-US" altLang="zh-TW" sz="2800" baseline="-25000" smtClean="0"/>
              <a:t>[i]</a:t>
            </a:r>
            <a:r>
              <a:rPr lang="en-US" altLang="zh-TW" sz="2800" smtClean="0"/>
              <a:t> </a:t>
            </a:r>
            <a:r>
              <a:rPr lang="en-US" altLang="zh-TW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en-US" altLang="zh-TW" sz="2800" smtClean="0"/>
              <a:t>y</a:t>
            </a:r>
            <a:r>
              <a:rPr lang="en-US" altLang="zh-TW" sz="2800" baseline="-25000" smtClean="0"/>
              <a:t>[i]</a:t>
            </a:r>
            <a:r>
              <a:rPr lang="en-US" altLang="zh-TW" sz="2800" smtClean="0"/>
              <a:t> for all i on the right hand side, then   </a:t>
            </a:r>
            <a:r>
              <a:rPr lang="zh-TW" altLang="en-US" sz="2800" smtClean="0"/>
              <a:t>      </a:t>
            </a:r>
            <a:r>
              <a:rPr lang="en-US" altLang="zh-TW" sz="2800" smtClean="0"/>
              <a:t>.</a:t>
            </a:r>
          </a:p>
          <a:p>
            <a:r>
              <a:rPr lang="en-US" altLang="zh-TW" sz="2800" smtClean="0"/>
              <a:t>Example 1: </a:t>
            </a:r>
            <a:br>
              <a:rPr lang="en-US" altLang="zh-TW" sz="2800" smtClean="0"/>
            </a:br>
            <a:r>
              <a:rPr lang="en-US" altLang="zh-TW" sz="2800" smtClean="0"/>
              <a:t>x=(8,7,4,3), y=(9,8,3,2) </a:t>
            </a:r>
          </a:p>
        </p:txBody>
      </p:sp>
      <p:grpSp>
        <p:nvGrpSpPr>
          <p:cNvPr id="30724" name="群組 30"/>
          <p:cNvGrpSpPr>
            <a:grpSpLocks/>
          </p:cNvGrpSpPr>
          <p:nvPr/>
        </p:nvGrpSpPr>
        <p:grpSpPr bwMode="auto">
          <a:xfrm>
            <a:off x="1547813" y="4292600"/>
            <a:ext cx="5761037" cy="2343150"/>
            <a:chOff x="683568" y="2454262"/>
            <a:chExt cx="5760640" cy="2342890"/>
          </a:xfrm>
        </p:grpSpPr>
        <p:sp>
          <p:nvSpPr>
            <p:cNvPr id="30727" name="矩形 3"/>
            <p:cNvSpPr>
              <a:spLocks noChangeArrowheads="1"/>
            </p:cNvSpPr>
            <p:nvPr/>
          </p:nvSpPr>
          <p:spPr bwMode="auto">
            <a:xfrm rot="10800000">
              <a:off x="1043608" y="2817112"/>
              <a:ext cx="144000" cy="1620000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0728" name="矩形 4"/>
            <p:cNvSpPr>
              <a:spLocks noChangeArrowheads="1"/>
            </p:cNvSpPr>
            <p:nvPr/>
          </p:nvSpPr>
          <p:spPr bwMode="auto">
            <a:xfrm rot="10800000">
              <a:off x="1619688" y="2997112"/>
              <a:ext cx="144000" cy="144000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0729" name="矩形 8"/>
            <p:cNvSpPr>
              <a:spLocks noChangeArrowheads="1"/>
            </p:cNvSpPr>
            <p:nvPr/>
          </p:nvSpPr>
          <p:spPr bwMode="auto">
            <a:xfrm>
              <a:off x="931163" y="2454262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9</a:t>
              </a:r>
              <a:endParaRPr lang="zh-TW" altLang="en-US" sz="2400"/>
            </a:p>
          </p:txBody>
        </p:sp>
        <p:sp>
          <p:nvSpPr>
            <p:cNvPr id="30730" name="矩形 9"/>
            <p:cNvSpPr>
              <a:spLocks noChangeArrowheads="1"/>
            </p:cNvSpPr>
            <p:nvPr/>
          </p:nvSpPr>
          <p:spPr bwMode="auto">
            <a:xfrm>
              <a:off x="755576" y="443711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y</a:t>
              </a:r>
              <a:r>
                <a:rPr lang="en-US" altLang="zh-TW" sz="2400" baseline="-25000"/>
                <a:t>[1]</a:t>
              </a:r>
              <a:endParaRPr lang="zh-TW" altLang="en-US" sz="2400" baseline="-25000"/>
            </a:p>
          </p:txBody>
        </p:sp>
        <p:sp>
          <p:nvSpPr>
            <p:cNvPr id="30731" name="矩形 10"/>
            <p:cNvSpPr>
              <a:spLocks noChangeArrowheads="1"/>
            </p:cNvSpPr>
            <p:nvPr/>
          </p:nvSpPr>
          <p:spPr bwMode="auto">
            <a:xfrm>
              <a:off x="1403648" y="443711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x</a:t>
              </a:r>
              <a:r>
                <a:rPr lang="en-US" altLang="zh-TW" sz="2400" baseline="-25000"/>
                <a:t>[1]</a:t>
              </a:r>
              <a:endParaRPr lang="zh-TW" altLang="en-US" sz="2400" baseline="-25000"/>
            </a:p>
          </p:txBody>
        </p:sp>
        <p:sp>
          <p:nvSpPr>
            <p:cNvPr id="30732" name="矩形 11"/>
            <p:cNvSpPr>
              <a:spLocks noChangeArrowheads="1"/>
            </p:cNvSpPr>
            <p:nvPr/>
          </p:nvSpPr>
          <p:spPr bwMode="auto">
            <a:xfrm>
              <a:off x="1514330" y="2636952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8</a:t>
              </a:r>
              <a:endParaRPr lang="zh-TW" altLang="en-US" sz="2400"/>
            </a:p>
          </p:txBody>
        </p:sp>
        <p:sp>
          <p:nvSpPr>
            <p:cNvPr id="30733" name="矩形 12"/>
            <p:cNvSpPr>
              <a:spLocks noChangeArrowheads="1"/>
            </p:cNvSpPr>
            <p:nvPr/>
          </p:nvSpPr>
          <p:spPr bwMode="auto">
            <a:xfrm rot="10800000">
              <a:off x="2483768" y="2996952"/>
              <a:ext cx="144000" cy="1440000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0734" name="矩形 13"/>
            <p:cNvSpPr>
              <a:spLocks noChangeArrowheads="1"/>
            </p:cNvSpPr>
            <p:nvPr/>
          </p:nvSpPr>
          <p:spPr bwMode="auto">
            <a:xfrm rot="10800000">
              <a:off x="3059848" y="3176952"/>
              <a:ext cx="144000" cy="126000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0735" name="矩形 14"/>
            <p:cNvSpPr>
              <a:spLocks noChangeArrowheads="1"/>
            </p:cNvSpPr>
            <p:nvPr/>
          </p:nvSpPr>
          <p:spPr bwMode="auto">
            <a:xfrm>
              <a:off x="2371323" y="2636912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8</a:t>
              </a:r>
              <a:endParaRPr lang="zh-TW" altLang="en-US" sz="2400"/>
            </a:p>
          </p:txBody>
        </p:sp>
        <p:sp>
          <p:nvSpPr>
            <p:cNvPr id="30736" name="矩形 15"/>
            <p:cNvSpPr>
              <a:spLocks noChangeArrowheads="1"/>
            </p:cNvSpPr>
            <p:nvPr/>
          </p:nvSpPr>
          <p:spPr bwMode="auto">
            <a:xfrm>
              <a:off x="2195736" y="443695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y</a:t>
              </a:r>
              <a:r>
                <a:rPr lang="en-US" altLang="zh-TW" sz="2400" baseline="-25000"/>
                <a:t>[2]</a:t>
              </a:r>
              <a:endParaRPr lang="zh-TW" altLang="en-US" sz="2400" baseline="-25000"/>
            </a:p>
          </p:txBody>
        </p:sp>
        <p:sp>
          <p:nvSpPr>
            <p:cNvPr id="30737" name="矩形 16"/>
            <p:cNvSpPr>
              <a:spLocks noChangeArrowheads="1"/>
            </p:cNvSpPr>
            <p:nvPr/>
          </p:nvSpPr>
          <p:spPr bwMode="auto">
            <a:xfrm>
              <a:off x="2843808" y="443695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x</a:t>
              </a:r>
              <a:r>
                <a:rPr lang="en-US" altLang="zh-TW" sz="2400" baseline="-25000"/>
                <a:t>[2]</a:t>
              </a:r>
              <a:endParaRPr lang="zh-TW" altLang="en-US" sz="2400" baseline="-25000"/>
            </a:p>
          </p:txBody>
        </p:sp>
        <p:sp>
          <p:nvSpPr>
            <p:cNvPr id="30738" name="矩形 17"/>
            <p:cNvSpPr>
              <a:spLocks noChangeArrowheads="1"/>
            </p:cNvSpPr>
            <p:nvPr/>
          </p:nvSpPr>
          <p:spPr bwMode="auto">
            <a:xfrm>
              <a:off x="2954490" y="2810109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7</a:t>
              </a:r>
              <a:endParaRPr lang="zh-TW" altLang="en-US" sz="2400"/>
            </a:p>
          </p:txBody>
        </p:sp>
        <p:sp>
          <p:nvSpPr>
            <p:cNvPr id="30739" name="矩形 18"/>
            <p:cNvSpPr>
              <a:spLocks noChangeArrowheads="1"/>
            </p:cNvSpPr>
            <p:nvPr/>
          </p:nvSpPr>
          <p:spPr bwMode="auto">
            <a:xfrm rot="10800000">
              <a:off x="3924008" y="3896952"/>
              <a:ext cx="144000" cy="540000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0740" name="矩形 19"/>
            <p:cNvSpPr>
              <a:spLocks noChangeArrowheads="1"/>
            </p:cNvSpPr>
            <p:nvPr/>
          </p:nvSpPr>
          <p:spPr bwMode="auto">
            <a:xfrm rot="10800000">
              <a:off x="4500088" y="3716952"/>
              <a:ext cx="144000" cy="72000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0741" name="矩形 20"/>
            <p:cNvSpPr>
              <a:spLocks noChangeArrowheads="1"/>
            </p:cNvSpPr>
            <p:nvPr/>
          </p:nvSpPr>
          <p:spPr bwMode="auto">
            <a:xfrm>
              <a:off x="3811563" y="3527336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3</a:t>
              </a:r>
              <a:endParaRPr lang="zh-TW" altLang="en-US" sz="2400"/>
            </a:p>
          </p:txBody>
        </p:sp>
        <p:sp>
          <p:nvSpPr>
            <p:cNvPr id="30742" name="矩形 21"/>
            <p:cNvSpPr>
              <a:spLocks noChangeArrowheads="1"/>
            </p:cNvSpPr>
            <p:nvPr/>
          </p:nvSpPr>
          <p:spPr bwMode="auto">
            <a:xfrm>
              <a:off x="3635976" y="443695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y</a:t>
              </a:r>
              <a:r>
                <a:rPr lang="en-US" altLang="zh-TW" sz="2400" baseline="-25000"/>
                <a:t>[3]</a:t>
              </a:r>
              <a:endParaRPr lang="zh-TW" altLang="en-US" sz="2400" baseline="-25000"/>
            </a:p>
          </p:txBody>
        </p:sp>
        <p:sp>
          <p:nvSpPr>
            <p:cNvPr id="30743" name="矩形 22"/>
            <p:cNvSpPr>
              <a:spLocks noChangeArrowheads="1"/>
            </p:cNvSpPr>
            <p:nvPr/>
          </p:nvSpPr>
          <p:spPr bwMode="auto">
            <a:xfrm>
              <a:off x="4284048" y="443695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x</a:t>
              </a:r>
              <a:r>
                <a:rPr lang="en-US" altLang="zh-TW" sz="2400" baseline="-25000"/>
                <a:t>[3]</a:t>
              </a:r>
              <a:endParaRPr lang="zh-TW" altLang="en-US" sz="2400" baseline="-25000"/>
            </a:p>
          </p:txBody>
        </p:sp>
        <p:sp>
          <p:nvSpPr>
            <p:cNvPr id="30744" name="矩形 23"/>
            <p:cNvSpPr>
              <a:spLocks noChangeArrowheads="1"/>
            </p:cNvSpPr>
            <p:nvPr/>
          </p:nvSpPr>
          <p:spPr bwMode="auto">
            <a:xfrm>
              <a:off x="4394730" y="3347506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4</a:t>
              </a:r>
              <a:endParaRPr lang="zh-TW" altLang="en-US" sz="2400"/>
            </a:p>
          </p:txBody>
        </p:sp>
        <p:sp>
          <p:nvSpPr>
            <p:cNvPr id="30745" name="矩形 24"/>
            <p:cNvSpPr>
              <a:spLocks noChangeArrowheads="1"/>
            </p:cNvSpPr>
            <p:nvPr/>
          </p:nvSpPr>
          <p:spPr bwMode="auto">
            <a:xfrm rot="10800000">
              <a:off x="5364168" y="4077152"/>
              <a:ext cx="144000" cy="360000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0746" name="矩形 25"/>
            <p:cNvSpPr>
              <a:spLocks noChangeArrowheads="1"/>
            </p:cNvSpPr>
            <p:nvPr/>
          </p:nvSpPr>
          <p:spPr bwMode="auto">
            <a:xfrm rot="10800000">
              <a:off x="5940248" y="3897152"/>
              <a:ext cx="144000" cy="54000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0747" name="矩形 26"/>
            <p:cNvSpPr>
              <a:spLocks noChangeArrowheads="1"/>
            </p:cNvSpPr>
            <p:nvPr/>
          </p:nvSpPr>
          <p:spPr bwMode="auto">
            <a:xfrm>
              <a:off x="5251723" y="3707546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2</a:t>
              </a:r>
              <a:endParaRPr lang="zh-TW" altLang="en-US" sz="2400"/>
            </a:p>
          </p:txBody>
        </p:sp>
        <p:sp>
          <p:nvSpPr>
            <p:cNvPr id="30748" name="矩形 27"/>
            <p:cNvSpPr>
              <a:spLocks noChangeArrowheads="1"/>
            </p:cNvSpPr>
            <p:nvPr/>
          </p:nvSpPr>
          <p:spPr bwMode="auto">
            <a:xfrm>
              <a:off x="5076136" y="443715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y</a:t>
              </a:r>
              <a:r>
                <a:rPr lang="en-US" altLang="zh-TW" sz="2400" baseline="-25000"/>
                <a:t>[4]</a:t>
              </a:r>
              <a:endParaRPr lang="zh-TW" altLang="en-US" sz="2400" baseline="-25000"/>
            </a:p>
          </p:txBody>
        </p:sp>
        <p:sp>
          <p:nvSpPr>
            <p:cNvPr id="30749" name="矩形 28"/>
            <p:cNvSpPr>
              <a:spLocks noChangeArrowheads="1"/>
            </p:cNvSpPr>
            <p:nvPr/>
          </p:nvSpPr>
          <p:spPr bwMode="auto">
            <a:xfrm>
              <a:off x="5724208" y="443715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x</a:t>
              </a:r>
              <a:r>
                <a:rPr lang="en-US" altLang="zh-TW" sz="2400" baseline="-25000"/>
                <a:t>[4]</a:t>
              </a:r>
              <a:endParaRPr lang="zh-TW" altLang="en-US" sz="2400" baseline="-25000"/>
            </a:p>
          </p:txBody>
        </p:sp>
        <p:sp>
          <p:nvSpPr>
            <p:cNvPr id="30750" name="矩形 29"/>
            <p:cNvSpPr>
              <a:spLocks noChangeArrowheads="1"/>
            </p:cNvSpPr>
            <p:nvPr/>
          </p:nvSpPr>
          <p:spPr bwMode="auto">
            <a:xfrm>
              <a:off x="5834890" y="3529586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3</a:t>
              </a:r>
              <a:endParaRPr lang="zh-TW" altLang="en-US" sz="2400"/>
            </a:p>
          </p:txBody>
        </p:sp>
        <p:cxnSp>
          <p:nvCxnSpPr>
            <p:cNvPr id="30751" name="直線接點 7"/>
            <p:cNvCxnSpPr>
              <a:cxnSpLocks noChangeShapeType="1"/>
            </p:cNvCxnSpPr>
            <p:nvPr/>
          </p:nvCxnSpPr>
          <p:spPr bwMode="auto">
            <a:xfrm>
              <a:off x="683568" y="3356992"/>
              <a:ext cx="5760000" cy="0"/>
            </a:xfrm>
            <a:prstGeom prst="line">
              <a:avLst/>
            </a:prstGeom>
            <a:noFill/>
            <a:ln w="57150" algn="ctr">
              <a:solidFill>
                <a:srgbClr val="00B050">
                  <a:alpha val="79999"/>
                </a:srgb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30725" name="Object 1"/>
          <p:cNvGraphicFramePr>
            <a:graphicFrameLocks noChangeAspect="1"/>
          </p:cNvGraphicFramePr>
          <p:nvPr/>
        </p:nvGraphicFramePr>
        <p:xfrm>
          <a:off x="7235825" y="2881313"/>
          <a:ext cx="1017588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2" name="Formula" r:id="rId4" imgW="513794" imgH="174232" progId="Equation.Ribbit">
                  <p:embed/>
                </p:oleObj>
              </mc:Choice>
              <mc:Fallback>
                <p:oleObj name="Formula" r:id="rId4" imgW="513794" imgH="174232" progId="Equation.Ribbit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2881313"/>
                        <a:ext cx="1017588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ct 2"/>
          <p:cNvGraphicFramePr>
            <a:graphicFrameLocks noChangeAspect="1"/>
          </p:cNvGraphicFramePr>
          <p:nvPr/>
        </p:nvGraphicFramePr>
        <p:xfrm>
          <a:off x="5940425" y="3808413"/>
          <a:ext cx="1519238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3" name="Formula" r:id="rId6" imgW="764540" imgH="173990" progId="Equation.Ribbit">
                  <p:embed/>
                </p:oleObj>
              </mc:Choice>
              <mc:Fallback>
                <p:oleObj name="Formula" r:id="rId6" imgW="764540" imgH="173990" progId="Equation.Ribbit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3808413"/>
                        <a:ext cx="1519238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Definition</a:t>
            </a:r>
            <a:endParaRPr lang="zh-TW" altLang="en-US" smtClean="0"/>
          </a:p>
        </p:txBody>
      </p:sp>
      <p:sp>
        <p:nvSpPr>
          <p:cNvPr id="1331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smtClean="0"/>
              <a:t>Let x=(x</a:t>
            </a:r>
            <a:r>
              <a:rPr lang="en-US" altLang="zh-TW" sz="2400" baseline="-25000" smtClean="0"/>
              <a:t>1</a:t>
            </a:r>
            <a:r>
              <a:rPr lang="en-US" altLang="zh-TW" sz="2400" smtClean="0"/>
              <a:t>, x</a:t>
            </a:r>
            <a:r>
              <a:rPr lang="en-US" altLang="zh-TW" sz="2400" baseline="-25000" smtClean="0"/>
              <a:t>2</a:t>
            </a:r>
            <a:r>
              <a:rPr lang="en-US" altLang="zh-TW" sz="2400" smtClean="0"/>
              <a:t>, .. x</a:t>
            </a:r>
            <a:r>
              <a:rPr lang="en-US" altLang="zh-TW" sz="2400" baseline="-25000" smtClean="0"/>
              <a:t>n</a:t>
            </a:r>
            <a:r>
              <a:rPr lang="en-US" altLang="zh-TW" sz="2400" smtClean="0"/>
              <a:t>) and y=(y</a:t>
            </a:r>
            <a:r>
              <a:rPr lang="en-US" altLang="zh-TW" sz="2400" baseline="-25000" smtClean="0"/>
              <a:t>1</a:t>
            </a:r>
            <a:r>
              <a:rPr lang="en-US" altLang="zh-TW" sz="2400" smtClean="0"/>
              <a:t>,y</a:t>
            </a:r>
            <a:r>
              <a:rPr lang="en-US" altLang="zh-TW" sz="2400" baseline="-25000" smtClean="0"/>
              <a:t>2</a:t>
            </a:r>
            <a:r>
              <a:rPr lang="en-US" altLang="zh-TW" sz="2400" smtClean="0"/>
              <a:t>,…,y</a:t>
            </a:r>
            <a:r>
              <a:rPr lang="en-US" altLang="zh-TW" sz="2400" baseline="-25000" smtClean="0"/>
              <a:t>n</a:t>
            </a:r>
            <a:r>
              <a:rPr lang="en-US" altLang="zh-TW" sz="2400" smtClean="0"/>
              <a:t>)</a:t>
            </a:r>
          </a:p>
          <a:p>
            <a:r>
              <a:rPr lang="en-US" altLang="zh-TW" sz="2400" smtClean="0"/>
              <a:t>x</a:t>
            </a:r>
            <a:r>
              <a:rPr lang="en-US" altLang="zh-TW" sz="2400" baseline="-25000" smtClean="0"/>
              <a:t>[i]</a:t>
            </a:r>
            <a:r>
              <a:rPr lang="en-US" altLang="zh-TW" sz="2400" smtClean="0"/>
              <a:t>: the ith largest element of x</a:t>
            </a:r>
          </a:p>
          <a:p>
            <a:r>
              <a:rPr lang="en-US" altLang="zh-TW" sz="2400" smtClean="0"/>
              <a:t>x</a:t>
            </a:r>
            <a:r>
              <a:rPr lang="en-US" altLang="zh-TW" sz="2400" baseline="-25000" smtClean="0"/>
              <a:t>(i)</a:t>
            </a:r>
            <a:r>
              <a:rPr lang="en-US" altLang="zh-TW" sz="2400" smtClean="0"/>
              <a:t>: the ith smallest element of x</a:t>
            </a:r>
          </a:p>
          <a:p>
            <a:r>
              <a:rPr lang="en-US" altLang="zh-TW" sz="2400" smtClean="0"/>
              <a:t>x is majorizaied by y</a:t>
            </a:r>
          </a:p>
          <a:p>
            <a:endParaRPr lang="zh-TW" altLang="en-US" sz="2400" smtClean="0"/>
          </a:p>
        </p:txBody>
      </p:sp>
      <p:graphicFrame>
        <p:nvGraphicFramePr>
          <p:cNvPr id="13316" name="物件 3"/>
          <p:cNvGraphicFramePr>
            <a:graphicFrameLocks noChangeAspect="1"/>
          </p:cNvGraphicFramePr>
          <p:nvPr/>
        </p:nvGraphicFramePr>
        <p:xfrm>
          <a:off x="1835150" y="3716338"/>
          <a:ext cx="5599113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Formula" r:id="rId3" imgW="2824480" imgH="463550" progId="Equation.Ribbit">
                  <p:embed/>
                </p:oleObj>
              </mc:Choice>
              <mc:Fallback>
                <p:oleObj name="Formula" r:id="rId3" imgW="2824480" imgH="463550" progId="Equation.Ribbit">
                  <p:embed/>
                  <p:pic>
                    <p:nvPicPr>
                      <p:cNvPr id="0" name="物件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3716338"/>
                        <a:ext cx="5599113" cy="91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物件 4"/>
          <p:cNvGraphicFramePr>
            <a:graphicFrameLocks noChangeAspect="1"/>
          </p:cNvGraphicFramePr>
          <p:nvPr/>
        </p:nvGraphicFramePr>
        <p:xfrm>
          <a:off x="2987675" y="4724400"/>
          <a:ext cx="2757488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Formula" r:id="rId5" imgW="1390650" imgH="436880" progId="Equation.Ribbit">
                  <p:embed/>
                </p:oleObj>
              </mc:Choice>
              <mc:Fallback>
                <p:oleObj name="Formula" r:id="rId5" imgW="1390650" imgH="436880" progId="Equation.Ribbit">
                  <p:embed/>
                  <p:pic>
                    <p:nvPicPr>
                      <p:cNvPr id="0" name="物件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4724400"/>
                        <a:ext cx="2757488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物件 5"/>
          <p:cNvGraphicFramePr>
            <a:graphicFrameLocks noChangeAspect="1"/>
          </p:cNvGraphicFramePr>
          <p:nvPr/>
        </p:nvGraphicFramePr>
        <p:xfrm>
          <a:off x="900113" y="5805488"/>
          <a:ext cx="741045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Formula" r:id="rId7" imgW="3738880" imgH="328930" progId="Equation.Ribbit">
                  <p:embed/>
                </p:oleObj>
              </mc:Choice>
              <mc:Fallback>
                <p:oleObj name="Formula" r:id="rId7" imgW="3738880" imgH="328930" progId="Equation.Ribbit">
                  <p:embed/>
                  <p:pic>
                    <p:nvPicPr>
                      <p:cNvPr id="0" name="物件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5805488"/>
                        <a:ext cx="7410450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Cut criterion</a:t>
            </a:r>
            <a:endParaRPr lang="zh-TW" altLang="en-US" smtClean="0"/>
          </a:p>
        </p:txBody>
      </p:sp>
      <p:sp>
        <p:nvSpPr>
          <p:cNvPr id="3277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It is not a necessary condition.</a:t>
            </a:r>
          </a:p>
          <a:p>
            <a:r>
              <a:rPr lang="en-US" altLang="zh-TW" smtClean="0"/>
              <a:t>Example 2:</a:t>
            </a:r>
            <a:br>
              <a:rPr lang="en-US" altLang="zh-TW" smtClean="0"/>
            </a:br>
            <a:r>
              <a:rPr lang="en-US" altLang="zh-TW" smtClean="0"/>
              <a:t>x=(8,7,4,3), y=(9,6,5,2)</a:t>
            </a:r>
            <a:br>
              <a:rPr lang="en-US" altLang="zh-TW" smtClean="0"/>
            </a:br>
            <a:r>
              <a:rPr lang="en-US" altLang="zh-TW" smtClean="0"/>
              <a:t>           , but no such line exists </a:t>
            </a:r>
          </a:p>
          <a:p>
            <a:endParaRPr lang="zh-TW" altLang="en-US" smtClean="0"/>
          </a:p>
        </p:txBody>
      </p:sp>
      <p:grpSp>
        <p:nvGrpSpPr>
          <p:cNvPr id="32772" name="群組 30"/>
          <p:cNvGrpSpPr>
            <a:grpSpLocks/>
          </p:cNvGrpSpPr>
          <p:nvPr/>
        </p:nvGrpSpPr>
        <p:grpSpPr bwMode="auto">
          <a:xfrm>
            <a:off x="1619250" y="4110038"/>
            <a:ext cx="5689600" cy="2343150"/>
            <a:chOff x="755576" y="2454262"/>
            <a:chExt cx="5688632" cy="2342890"/>
          </a:xfrm>
        </p:grpSpPr>
        <p:sp>
          <p:nvSpPr>
            <p:cNvPr id="32774" name="矩形 3"/>
            <p:cNvSpPr>
              <a:spLocks noChangeArrowheads="1"/>
            </p:cNvSpPr>
            <p:nvPr/>
          </p:nvSpPr>
          <p:spPr bwMode="auto">
            <a:xfrm rot="10800000">
              <a:off x="1043608" y="2817112"/>
              <a:ext cx="144000" cy="1620000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2775" name="矩形 4"/>
            <p:cNvSpPr>
              <a:spLocks noChangeArrowheads="1"/>
            </p:cNvSpPr>
            <p:nvPr/>
          </p:nvSpPr>
          <p:spPr bwMode="auto">
            <a:xfrm rot="10800000">
              <a:off x="1619688" y="2997112"/>
              <a:ext cx="144000" cy="144000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2776" name="矩形 8"/>
            <p:cNvSpPr>
              <a:spLocks noChangeArrowheads="1"/>
            </p:cNvSpPr>
            <p:nvPr/>
          </p:nvSpPr>
          <p:spPr bwMode="auto">
            <a:xfrm>
              <a:off x="931163" y="2454262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9</a:t>
              </a:r>
              <a:endParaRPr lang="zh-TW" altLang="en-US" sz="2400"/>
            </a:p>
          </p:txBody>
        </p:sp>
        <p:sp>
          <p:nvSpPr>
            <p:cNvPr id="32777" name="矩形 9"/>
            <p:cNvSpPr>
              <a:spLocks noChangeArrowheads="1"/>
            </p:cNvSpPr>
            <p:nvPr/>
          </p:nvSpPr>
          <p:spPr bwMode="auto">
            <a:xfrm>
              <a:off x="755576" y="443711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y</a:t>
              </a:r>
              <a:r>
                <a:rPr lang="en-US" altLang="zh-TW" sz="2400" baseline="-25000"/>
                <a:t>[1]</a:t>
              </a:r>
              <a:endParaRPr lang="zh-TW" altLang="en-US" sz="2400" baseline="-25000"/>
            </a:p>
          </p:txBody>
        </p:sp>
        <p:sp>
          <p:nvSpPr>
            <p:cNvPr id="32778" name="矩形 10"/>
            <p:cNvSpPr>
              <a:spLocks noChangeArrowheads="1"/>
            </p:cNvSpPr>
            <p:nvPr/>
          </p:nvSpPr>
          <p:spPr bwMode="auto">
            <a:xfrm>
              <a:off x="1403648" y="443711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x</a:t>
              </a:r>
              <a:r>
                <a:rPr lang="en-US" altLang="zh-TW" sz="2400" baseline="-25000"/>
                <a:t>[1]</a:t>
              </a:r>
              <a:endParaRPr lang="zh-TW" altLang="en-US" sz="2400" baseline="-25000"/>
            </a:p>
          </p:txBody>
        </p:sp>
        <p:sp>
          <p:nvSpPr>
            <p:cNvPr id="32779" name="矩形 11"/>
            <p:cNvSpPr>
              <a:spLocks noChangeArrowheads="1"/>
            </p:cNvSpPr>
            <p:nvPr/>
          </p:nvSpPr>
          <p:spPr bwMode="auto">
            <a:xfrm>
              <a:off x="1514330" y="2636952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8</a:t>
              </a:r>
              <a:endParaRPr lang="zh-TW" altLang="en-US" sz="2400"/>
            </a:p>
          </p:txBody>
        </p:sp>
        <p:sp>
          <p:nvSpPr>
            <p:cNvPr id="32780" name="矩形 12"/>
            <p:cNvSpPr>
              <a:spLocks noChangeArrowheads="1"/>
            </p:cNvSpPr>
            <p:nvPr/>
          </p:nvSpPr>
          <p:spPr bwMode="auto">
            <a:xfrm rot="10800000">
              <a:off x="2483768" y="3356952"/>
              <a:ext cx="144000" cy="1080000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2781" name="矩形 13"/>
            <p:cNvSpPr>
              <a:spLocks noChangeArrowheads="1"/>
            </p:cNvSpPr>
            <p:nvPr/>
          </p:nvSpPr>
          <p:spPr bwMode="auto">
            <a:xfrm rot="10800000">
              <a:off x="3059848" y="3176952"/>
              <a:ext cx="144000" cy="126000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2782" name="矩形 14"/>
            <p:cNvSpPr>
              <a:spLocks noChangeArrowheads="1"/>
            </p:cNvSpPr>
            <p:nvPr/>
          </p:nvSpPr>
          <p:spPr bwMode="auto">
            <a:xfrm>
              <a:off x="2371323" y="2987848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6</a:t>
              </a:r>
              <a:endParaRPr lang="zh-TW" altLang="en-US" sz="2400"/>
            </a:p>
          </p:txBody>
        </p:sp>
        <p:sp>
          <p:nvSpPr>
            <p:cNvPr id="32783" name="矩形 15"/>
            <p:cNvSpPr>
              <a:spLocks noChangeArrowheads="1"/>
            </p:cNvSpPr>
            <p:nvPr/>
          </p:nvSpPr>
          <p:spPr bwMode="auto">
            <a:xfrm>
              <a:off x="2195736" y="443695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y</a:t>
              </a:r>
              <a:r>
                <a:rPr lang="en-US" altLang="zh-TW" sz="2400" baseline="-25000"/>
                <a:t>[2]</a:t>
              </a:r>
              <a:endParaRPr lang="zh-TW" altLang="en-US" sz="2400" baseline="-25000"/>
            </a:p>
          </p:txBody>
        </p:sp>
        <p:sp>
          <p:nvSpPr>
            <p:cNvPr id="32784" name="矩形 16"/>
            <p:cNvSpPr>
              <a:spLocks noChangeArrowheads="1"/>
            </p:cNvSpPr>
            <p:nvPr/>
          </p:nvSpPr>
          <p:spPr bwMode="auto">
            <a:xfrm>
              <a:off x="2843808" y="443695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x</a:t>
              </a:r>
              <a:r>
                <a:rPr lang="en-US" altLang="zh-TW" sz="2400" baseline="-25000"/>
                <a:t>[2]</a:t>
              </a:r>
              <a:endParaRPr lang="zh-TW" altLang="en-US" sz="2400" baseline="-25000"/>
            </a:p>
          </p:txBody>
        </p:sp>
        <p:sp>
          <p:nvSpPr>
            <p:cNvPr id="32785" name="矩形 17"/>
            <p:cNvSpPr>
              <a:spLocks noChangeArrowheads="1"/>
            </p:cNvSpPr>
            <p:nvPr/>
          </p:nvSpPr>
          <p:spPr bwMode="auto">
            <a:xfrm>
              <a:off x="2954490" y="2810109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7</a:t>
              </a:r>
              <a:endParaRPr lang="zh-TW" altLang="en-US" sz="2400"/>
            </a:p>
          </p:txBody>
        </p:sp>
        <p:sp>
          <p:nvSpPr>
            <p:cNvPr id="32786" name="矩形 18"/>
            <p:cNvSpPr>
              <a:spLocks noChangeArrowheads="1"/>
            </p:cNvSpPr>
            <p:nvPr/>
          </p:nvSpPr>
          <p:spPr bwMode="auto">
            <a:xfrm rot="10800000">
              <a:off x="3924008" y="3536952"/>
              <a:ext cx="144000" cy="900000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2787" name="矩形 19"/>
            <p:cNvSpPr>
              <a:spLocks noChangeArrowheads="1"/>
            </p:cNvSpPr>
            <p:nvPr/>
          </p:nvSpPr>
          <p:spPr bwMode="auto">
            <a:xfrm rot="10800000">
              <a:off x="4500088" y="3716952"/>
              <a:ext cx="144000" cy="72000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2788" name="矩形 20"/>
            <p:cNvSpPr>
              <a:spLocks noChangeArrowheads="1"/>
            </p:cNvSpPr>
            <p:nvPr/>
          </p:nvSpPr>
          <p:spPr bwMode="auto">
            <a:xfrm>
              <a:off x="3811563" y="3176440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5</a:t>
              </a:r>
              <a:endParaRPr lang="zh-TW" altLang="en-US" sz="2400"/>
            </a:p>
          </p:txBody>
        </p:sp>
        <p:sp>
          <p:nvSpPr>
            <p:cNvPr id="32789" name="矩形 21"/>
            <p:cNvSpPr>
              <a:spLocks noChangeArrowheads="1"/>
            </p:cNvSpPr>
            <p:nvPr/>
          </p:nvSpPr>
          <p:spPr bwMode="auto">
            <a:xfrm>
              <a:off x="3635976" y="443695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y</a:t>
              </a:r>
              <a:r>
                <a:rPr lang="en-US" altLang="zh-TW" sz="2400" baseline="-25000"/>
                <a:t>[3]</a:t>
              </a:r>
              <a:endParaRPr lang="zh-TW" altLang="en-US" sz="2400" baseline="-25000"/>
            </a:p>
          </p:txBody>
        </p:sp>
        <p:sp>
          <p:nvSpPr>
            <p:cNvPr id="32790" name="矩形 22"/>
            <p:cNvSpPr>
              <a:spLocks noChangeArrowheads="1"/>
            </p:cNvSpPr>
            <p:nvPr/>
          </p:nvSpPr>
          <p:spPr bwMode="auto">
            <a:xfrm>
              <a:off x="4284048" y="443695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x</a:t>
              </a:r>
              <a:r>
                <a:rPr lang="en-US" altLang="zh-TW" sz="2400" baseline="-25000"/>
                <a:t>[3]</a:t>
              </a:r>
              <a:endParaRPr lang="zh-TW" altLang="en-US" sz="2400" baseline="-25000"/>
            </a:p>
          </p:txBody>
        </p:sp>
        <p:sp>
          <p:nvSpPr>
            <p:cNvPr id="32791" name="矩形 23"/>
            <p:cNvSpPr>
              <a:spLocks noChangeArrowheads="1"/>
            </p:cNvSpPr>
            <p:nvPr/>
          </p:nvSpPr>
          <p:spPr bwMode="auto">
            <a:xfrm>
              <a:off x="4394730" y="3347506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4</a:t>
              </a:r>
              <a:endParaRPr lang="zh-TW" altLang="en-US" sz="2400"/>
            </a:p>
          </p:txBody>
        </p:sp>
        <p:sp>
          <p:nvSpPr>
            <p:cNvPr id="32792" name="矩形 24"/>
            <p:cNvSpPr>
              <a:spLocks noChangeArrowheads="1"/>
            </p:cNvSpPr>
            <p:nvPr/>
          </p:nvSpPr>
          <p:spPr bwMode="auto">
            <a:xfrm rot="10800000">
              <a:off x="5364168" y="4077152"/>
              <a:ext cx="144000" cy="360000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2793" name="矩形 25"/>
            <p:cNvSpPr>
              <a:spLocks noChangeArrowheads="1"/>
            </p:cNvSpPr>
            <p:nvPr/>
          </p:nvSpPr>
          <p:spPr bwMode="auto">
            <a:xfrm rot="10800000">
              <a:off x="5940248" y="3897152"/>
              <a:ext cx="144000" cy="54000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2794" name="矩形 26"/>
            <p:cNvSpPr>
              <a:spLocks noChangeArrowheads="1"/>
            </p:cNvSpPr>
            <p:nvPr/>
          </p:nvSpPr>
          <p:spPr bwMode="auto">
            <a:xfrm>
              <a:off x="5251723" y="3707546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2</a:t>
              </a:r>
              <a:endParaRPr lang="zh-TW" altLang="en-US" sz="2400"/>
            </a:p>
          </p:txBody>
        </p:sp>
        <p:sp>
          <p:nvSpPr>
            <p:cNvPr id="32795" name="矩形 27"/>
            <p:cNvSpPr>
              <a:spLocks noChangeArrowheads="1"/>
            </p:cNvSpPr>
            <p:nvPr/>
          </p:nvSpPr>
          <p:spPr bwMode="auto">
            <a:xfrm>
              <a:off x="5076136" y="443715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y</a:t>
              </a:r>
              <a:r>
                <a:rPr lang="en-US" altLang="zh-TW" sz="2400" baseline="-25000"/>
                <a:t>[4]</a:t>
              </a:r>
              <a:endParaRPr lang="zh-TW" altLang="en-US" sz="2400" baseline="-25000"/>
            </a:p>
          </p:txBody>
        </p:sp>
        <p:sp>
          <p:nvSpPr>
            <p:cNvPr id="32796" name="矩形 28"/>
            <p:cNvSpPr>
              <a:spLocks noChangeArrowheads="1"/>
            </p:cNvSpPr>
            <p:nvPr/>
          </p:nvSpPr>
          <p:spPr bwMode="auto">
            <a:xfrm>
              <a:off x="5724208" y="443715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x</a:t>
              </a:r>
              <a:r>
                <a:rPr lang="en-US" altLang="zh-TW" sz="2400" baseline="-25000"/>
                <a:t>[4]</a:t>
              </a:r>
              <a:endParaRPr lang="zh-TW" altLang="en-US" sz="2400" baseline="-25000"/>
            </a:p>
          </p:txBody>
        </p:sp>
        <p:sp>
          <p:nvSpPr>
            <p:cNvPr id="32797" name="矩形 29"/>
            <p:cNvSpPr>
              <a:spLocks noChangeArrowheads="1"/>
            </p:cNvSpPr>
            <p:nvPr/>
          </p:nvSpPr>
          <p:spPr bwMode="auto">
            <a:xfrm>
              <a:off x="5834890" y="3529586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3</a:t>
              </a:r>
              <a:endParaRPr lang="zh-TW" altLang="en-US" sz="2400"/>
            </a:p>
          </p:txBody>
        </p:sp>
      </p:grpSp>
      <p:graphicFrame>
        <p:nvGraphicFramePr>
          <p:cNvPr id="32773" name="Object 1"/>
          <p:cNvGraphicFramePr>
            <a:graphicFrameLocks noChangeAspect="1"/>
          </p:cNvGraphicFramePr>
          <p:nvPr/>
        </p:nvGraphicFramePr>
        <p:xfrm>
          <a:off x="1331913" y="3640138"/>
          <a:ext cx="15240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8" name="Formula" r:id="rId4" imgW="764540" imgH="173990" progId="Equation.Ribbit">
                  <p:embed/>
                </p:oleObj>
              </mc:Choice>
              <mc:Fallback>
                <p:oleObj name="Formula" r:id="rId4" imgW="764540" imgH="173990" progId="Equation.Ribbit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640138"/>
                        <a:ext cx="1524000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Cut criterion</a:t>
            </a:r>
            <a:endParaRPr lang="zh-TW" altLang="en-US" smtClean="0"/>
          </a:p>
        </p:txBody>
      </p:sp>
      <p:sp>
        <p:nvSpPr>
          <p:cNvPr id="3481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Example 3: </a:t>
            </a:r>
            <a:br>
              <a:rPr lang="en-US" altLang="zh-TW" smtClean="0"/>
            </a:br>
            <a:r>
              <a:rPr lang="en-US" altLang="zh-TW" smtClean="0"/>
              <a:t>x=(8,8,3,3), y=(9,6,5,2)</a:t>
            </a:r>
            <a:br>
              <a:rPr lang="en-US" altLang="zh-TW" smtClean="0"/>
            </a:br>
            <a:r>
              <a:rPr lang="en-US" altLang="zh-TW" smtClean="0"/>
              <a:t>neither         nor        </a:t>
            </a:r>
            <a:endParaRPr lang="zh-TW" altLang="en-US" smtClean="0"/>
          </a:p>
        </p:txBody>
      </p:sp>
      <p:grpSp>
        <p:nvGrpSpPr>
          <p:cNvPr id="34820" name="群組 30"/>
          <p:cNvGrpSpPr>
            <a:grpSpLocks/>
          </p:cNvGrpSpPr>
          <p:nvPr/>
        </p:nvGrpSpPr>
        <p:grpSpPr bwMode="auto">
          <a:xfrm>
            <a:off x="1619250" y="3462338"/>
            <a:ext cx="5689600" cy="2343150"/>
            <a:chOff x="755576" y="2454262"/>
            <a:chExt cx="5688632" cy="2342890"/>
          </a:xfrm>
        </p:grpSpPr>
        <p:sp>
          <p:nvSpPr>
            <p:cNvPr id="34823" name="矩形 3"/>
            <p:cNvSpPr>
              <a:spLocks noChangeArrowheads="1"/>
            </p:cNvSpPr>
            <p:nvPr/>
          </p:nvSpPr>
          <p:spPr bwMode="auto">
            <a:xfrm rot="10800000">
              <a:off x="1043608" y="2817112"/>
              <a:ext cx="144000" cy="1620000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4824" name="矩形 4"/>
            <p:cNvSpPr>
              <a:spLocks noChangeArrowheads="1"/>
            </p:cNvSpPr>
            <p:nvPr/>
          </p:nvSpPr>
          <p:spPr bwMode="auto">
            <a:xfrm rot="10800000">
              <a:off x="1619688" y="2997112"/>
              <a:ext cx="144000" cy="144000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4825" name="矩形 8"/>
            <p:cNvSpPr>
              <a:spLocks noChangeArrowheads="1"/>
            </p:cNvSpPr>
            <p:nvPr/>
          </p:nvSpPr>
          <p:spPr bwMode="auto">
            <a:xfrm>
              <a:off x="931163" y="2454262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9</a:t>
              </a:r>
              <a:endParaRPr lang="zh-TW" altLang="en-US" sz="2400"/>
            </a:p>
          </p:txBody>
        </p:sp>
        <p:sp>
          <p:nvSpPr>
            <p:cNvPr id="34826" name="矩形 9"/>
            <p:cNvSpPr>
              <a:spLocks noChangeArrowheads="1"/>
            </p:cNvSpPr>
            <p:nvPr/>
          </p:nvSpPr>
          <p:spPr bwMode="auto">
            <a:xfrm>
              <a:off x="755576" y="443711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y</a:t>
              </a:r>
              <a:r>
                <a:rPr lang="en-US" altLang="zh-TW" sz="2400" baseline="-25000"/>
                <a:t>[1]</a:t>
              </a:r>
              <a:endParaRPr lang="zh-TW" altLang="en-US" sz="2400" baseline="-25000"/>
            </a:p>
          </p:txBody>
        </p:sp>
        <p:sp>
          <p:nvSpPr>
            <p:cNvPr id="34827" name="矩形 10"/>
            <p:cNvSpPr>
              <a:spLocks noChangeArrowheads="1"/>
            </p:cNvSpPr>
            <p:nvPr/>
          </p:nvSpPr>
          <p:spPr bwMode="auto">
            <a:xfrm>
              <a:off x="1403648" y="443711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x</a:t>
              </a:r>
              <a:r>
                <a:rPr lang="en-US" altLang="zh-TW" sz="2400" baseline="-25000"/>
                <a:t>[1]</a:t>
              </a:r>
              <a:endParaRPr lang="zh-TW" altLang="en-US" sz="2400" baseline="-25000"/>
            </a:p>
          </p:txBody>
        </p:sp>
        <p:sp>
          <p:nvSpPr>
            <p:cNvPr id="34828" name="矩形 11"/>
            <p:cNvSpPr>
              <a:spLocks noChangeArrowheads="1"/>
            </p:cNvSpPr>
            <p:nvPr/>
          </p:nvSpPr>
          <p:spPr bwMode="auto">
            <a:xfrm>
              <a:off x="1514330" y="2636952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8</a:t>
              </a:r>
              <a:endParaRPr lang="zh-TW" altLang="en-US" sz="2400"/>
            </a:p>
          </p:txBody>
        </p:sp>
        <p:sp>
          <p:nvSpPr>
            <p:cNvPr id="34829" name="矩形 12"/>
            <p:cNvSpPr>
              <a:spLocks noChangeArrowheads="1"/>
            </p:cNvSpPr>
            <p:nvPr/>
          </p:nvSpPr>
          <p:spPr bwMode="auto">
            <a:xfrm rot="10800000">
              <a:off x="2483768" y="3356952"/>
              <a:ext cx="144000" cy="1080000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4830" name="矩形 13"/>
            <p:cNvSpPr>
              <a:spLocks noChangeArrowheads="1"/>
            </p:cNvSpPr>
            <p:nvPr/>
          </p:nvSpPr>
          <p:spPr bwMode="auto">
            <a:xfrm rot="10800000">
              <a:off x="3059848" y="3176952"/>
              <a:ext cx="144000" cy="126000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4831" name="矩形 14"/>
            <p:cNvSpPr>
              <a:spLocks noChangeArrowheads="1"/>
            </p:cNvSpPr>
            <p:nvPr/>
          </p:nvSpPr>
          <p:spPr bwMode="auto">
            <a:xfrm>
              <a:off x="2371323" y="2987848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6</a:t>
              </a:r>
              <a:endParaRPr lang="zh-TW" altLang="en-US" sz="2400"/>
            </a:p>
          </p:txBody>
        </p:sp>
        <p:sp>
          <p:nvSpPr>
            <p:cNvPr id="34832" name="矩形 15"/>
            <p:cNvSpPr>
              <a:spLocks noChangeArrowheads="1"/>
            </p:cNvSpPr>
            <p:nvPr/>
          </p:nvSpPr>
          <p:spPr bwMode="auto">
            <a:xfrm>
              <a:off x="2195736" y="443695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y</a:t>
              </a:r>
              <a:r>
                <a:rPr lang="en-US" altLang="zh-TW" sz="2400" baseline="-25000"/>
                <a:t>[2]</a:t>
              </a:r>
              <a:endParaRPr lang="zh-TW" altLang="en-US" sz="2400" baseline="-25000"/>
            </a:p>
          </p:txBody>
        </p:sp>
        <p:sp>
          <p:nvSpPr>
            <p:cNvPr id="34833" name="矩形 16"/>
            <p:cNvSpPr>
              <a:spLocks noChangeArrowheads="1"/>
            </p:cNvSpPr>
            <p:nvPr/>
          </p:nvSpPr>
          <p:spPr bwMode="auto">
            <a:xfrm>
              <a:off x="2843808" y="443695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x</a:t>
              </a:r>
              <a:r>
                <a:rPr lang="en-US" altLang="zh-TW" sz="2400" baseline="-25000"/>
                <a:t>[2]</a:t>
              </a:r>
              <a:endParaRPr lang="zh-TW" altLang="en-US" sz="2400" baseline="-25000"/>
            </a:p>
          </p:txBody>
        </p:sp>
        <p:sp>
          <p:nvSpPr>
            <p:cNvPr id="34834" name="矩形 17"/>
            <p:cNvSpPr>
              <a:spLocks noChangeArrowheads="1"/>
            </p:cNvSpPr>
            <p:nvPr/>
          </p:nvSpPr>
          <p:spPr bwMode="auto">
            <a:xfrm>
              <a:off x="2954490" y="2810109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8</a:t>
              </a:r>
              <a:endParaRPr lang="zh-TW" altLang="en-US" sz="2400"/>
            </a:p>
          </p:txBody>
        </p:sp>
        <p:sp>
          <p:nvSpPr>
            <p:cNvPr id="34835" name="矩形 18"/>
            <p:cNvSpPr>
              <a:spLocks noChangeArrowheads="1"/>
            </p:cNvSpPr>
            <p:nvPr/>
          </p:nvSpPr>
          <p:spPr bwMode="auto">
            <a:xfrm rot="10800000">
              <a:off x="3924008" y="3536952"/>
              <a:ext cx="144000" cy="900000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4836" name="矩形 19"/>
            <p:cNvSpPr>
              <a:spLocks noChangeArrowheads="1"/>
            </p:cNvSpPr>
            <p:nvPr/>
          </p:nvSpPr>
          <p:spPr bwMode="auto">
            <a:xfrm rot="10800000">
              <a:off x="4500088" y="3716952"/>
              <a:ext cx="144000" cy="72000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4837" name="矩形 20"/>
            <p:cNvSpPr>
              <a:spLocks noChangeArrowheads="1"/>
            </p:cNvSpPr>
            <p:nvPr/>
          </p:nvSpPr>
          <p:spPr bwMode="auto">
            <a:xfrm>
              <a:off x="3811563" y="3176400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5</a:t>
              </a:r>
              <a:endParaRPr lang="zh-TW" altLang="en-US" sz="2400"/>
            </a:p>
          </p:txBody>
        </p:sp>
        <p:sp>
          <p:nvSpPr>
            <p:cNvPr id="34838" name="矩形 21"/>
            <p:cNvSpPr>
              <a:spLocks noChangeArrowheads="1"/>
            </p:cNvSpPr>
            <p:nvPr/>
          </p:nvSpPr>
          <p:spPr bwMode="auto">
            <a:xfrm>
              <a:off x="3635976" y="443695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y</a:t>
              </a:r>
              <a:r>
                <a:rPr lang="en-US" altLang="zh-TW" sz="2400" baseline="-25000"/>
                <a:t>[3]</a:t>
              </a:r>
              <a:endParaRPr lang="zh-TW" altLang="en-US" sz="2400" baseline="-25000"/>
            </a:p>
          </p:txBody>
        </p:sp>
        <p:sp>
          <p:nvSpPr>
            <p:cNvPr id="34839" name="矩形 22"/>
            <p:cNvSpPr>
              <a:spLocks noChangeArrowheads="1"/>
            </p:cNvSpPr>
            <p:nvPr/>
          </p:nvSpPr>
          <p:spPr bwMode="auto">
            <a:xfrm>
              <a:off x="4284048" y="443695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x</a:t>
              </a:r>
              <a:r>
                <a:rPr lang="en-US" altLang="zh-TW" sz="2400" baseline="-25000"/>
                <a:t>[3]</a:t>
              </a:r>
              <a:endParaRPr lang="zh-TW" altLang="en-US" sz="2400" baseline="-25000"/>
            </a:p>
          </p:txBody>
        </p:sp>
        <p:sp>
          <p:nvSpPr>
            <p:cNvPr id="34840" name="矩形 23"/>
            <p:cNvSpPr>
              <a:spLocks noChangeArrowheads="1"/>
            </p:cNvSpPr>
            <p:nvPr/>
          </p:nvSpPr>
          <p:spPr bwMode="auto">
            <a:xfrm>
              <a:off x="4394730" y="3347506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3</a:t>
              </a:r>
              <a:endParaRPr lang="zh-TW" altLang="en-US" sz="2400"/>
            </a:p>
          </p:txBody>
        </p:sp>
        <p:sp>
          <p:nvSpPr>
            <p:cNvPr id="34841" name="矩形 24"/>
            <p:cNvSpPr>
              <a:spLocks noChangeArrowheads="1"/>
            </p:cNvSpPr>
            <p:nvPr/>
          </p:nvSpPr>
          <p:spPr bwMode="auto">
            <a:xfrm rot="10800000">
              <a:off x="5364168" y="4077152"/>
              <a:ext cx="144000" cy="360000"/>
            </a:xfrm>
            <a:prstGeom prst="rec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4842" name="矩形 25"/>
            <p:cNvSpPr>
              <a:spLocks noChangeArrowheads="1"/>
            </p:cNvSpPr>
            <p:nvPr/>
          </p:nvSpPr>
          <p:spPr bwMode="auto">
            <a:xfrm rot="10800000">
              <a:off x="5940248" y="3897152"/>
              <a:ext cx="144000" cy="540000"/>
            </a:xfrm>
            <a:prstGeom prst="rect">
              <a:avLst/>
            </a:prstGeom>
            <a:solidFill>
              <a:srgbClr val="0000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2400"/>
            </a:p>
          </p:txBody>
        </p:sp>
        <p:sp>
          <p:nvSpPr>
            <p:cNvPr id="34843" name="矩形 26"/>
            <p:cNvSpPr>
              <a:spLocks noChangeArrowheads="1"/>
            </p:cNvSpPr>
            <p:nvPr/>
          </p:nvSpPr>
          <p:spPr bwMode="auto">
            <a:xfrm>
              <a:off x="5251723" y="3707546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2</a:t>
              </a:r>
              <a:endParaRPr lang="zh-TW" altLang="en-US" sz="2400"/>
            </a:p>
          </p:txBody>
        </p:sp>
        <p:sp>
          <p:nvSpPr>
            <p:cNvPr id="34844" name="矩形 27"/>
            <p:cNvSpPr>
              <a:spLocks noChangeArrowheads="1"/>
            </p:cNvSpPr>
            <p:nvPr/>
          </p:nvSpPr>
          <p:spPr bwMode="auto">
            <a:xfrm>
              <a:off x="5076136" y="443715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y</a:t>
              </a:r>
              <a:r>
                <a:rPr lang="en-US" altLang="zh-TW" sz="2400" baseline="-25000"/>
                <a:t>[4]</a:t>
              </a:r>
              <a:endParaRPr lang="zh-TW" altLang="en-US" sz="2400" baseline="-25000"/>
            </a:p>
          </p:txBody>
        </p:sp>
        <p:sp>
          <p:nvSpPr>
            <p:cNvPr id="34845" name="矩形 28"/>
            <p:cNvSpPr>
              <a:spLocks noChangeArrowheads="1"/>
            </p:cNvSpPr>
            <p:nvPr/>
          </p:nvSpPr>
          <p:spPr bwMode="auto">
            <a:xfrm>
              <a:off x="5724208" y="4437152"/>
              <a:ext cx="72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x</a:t>
              </a:r>
              <a:r>
                <a:rPr lang="en-US" altLang="zh-TW" sz="2400" baseline="-25000"/>
                <a:t>[4]</a:t>
              </a:r>
              <a:endParaRPr lang="zh-TW" altLang="en-US" sz="2400" baseline="-25000"/>
            </a:p>
          </p:txBody>
        </p:sp>
        <p:sp>
          <p:nvSpPr>
            <p:cNvPr id="34846" name="矩形 29"/>
            <p:cNvSpPr>
              <a:spLocks noChangeArrowheads="1"/>
            </p:cNvSpPr>
            <p:nvPr/>
          </p:nvSpPr>
          <p:spPr bwMode="auto">
            <a:xfrm>
              <a:off x="5834890" y="3529586"/>
              <a:ext cx="360000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kumimoji="1" sz="24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5000"/>
                <a:buChar char="•"/>
                <a:defRPr kumimoji="1" sz="2000">
                  <a:solidFill>
                    <a:schemeClr val="tx1"/>
                  </a:solidFill>
                  <a:latin typeface="Verdan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/>
                <a:t>3</a:t>
              </a:r>
              <a:endParaRPr lang="zh-TW" altLang="en-US" sz="2400"/>
            </a:p>
          </p:txBody>
        </p:sp>
      </p:grpSp>
      <p:graphicFrame>
        <p:nvGraphicFramePr>
          <p:cNvPr id="34821" name="Object 1"/>
          <p:cNvGraphicFramePr>
            <a:graphicFrameLocks noChangeAspect="1"/>
          </p:cNvGraphicFramePr>
          <p:nvPr/>
        </p:nvGraphicFramePr>
        <p:xfrm>
          <a:off x="2959100" y="3049588"/>
          <a:ext cx="1017588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7" name="Formula" r:id="rId4" imgW="513794" imgH="174232" progId="Equation.Ribbit">
                  <p:embed/>
                </p:oleObj>
              </mc:Choice>
              <mc:Fallback>
                <p:oleObj name="Formula" r:id="rId4" imgW="513794" imgH="174232" progId="Equation.Ribbit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9100" y="3049588"/>
                        <a:ext cx="1017588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2"/>
          <p:cNvGraphicFramePr>
            <a:graphicFrameLocks noChangeAspect="1"/>
          </p:cNvGraphicFramePr>
          <p:nvPr/>
        </p:nvGraphicFramePr>
        <p:xfrm>
          <a:off x="4884738" y="3040063"/>
          <a:ext cx="10287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8" name="Formula" r:id="rId6" imgW="518881" imgH="174232" progId="Equation.Ribbit">
                  <p:embed/>
                </p:oleObj>
              </mc:Choice>
              <mc:Fallback>
                <p:oleObj name="Formula" r:id="rId6" imgW="518881" imgH="174232" progId="Equation.Ribbit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4738" y="3040063"/>
                        <a:ext cx="1028700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Weak majoization</a:t>
            </a:r>
            <a:endParaRPr lang="zh-TW" altLang="en-US" smtClean="0"/>
          </a:p>
        </p:txBody>
      </p:sp>
      <p:sp>
        <p:nvSpPr>
          <p:cNvPr id="1433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x is weakly majorized by y</a:t>
            </a:r>
          </a:p>
          <a:p>
            <a:endParaRPr lang="en-US" altLang="zh-TW" smtClean="0"/>
          </a:p>
          <a:p>
            <a:endParaRPr lang="en-US" altLang="zh-TW" smtClean="0"/>
          </a:p>
          <a:p>
            <a:endParaRPr lang="en-US" altLang="zh-TW" smtClean="0"/>
          </a:p>
          <a:p>
            <a:r>
              <a:rPr lang="en-US" altLang="zh-TW" smtClean="0"/>
              <a:t>Both majorization and weak majorization are partial orderings</a:t>
            </a:r>
            <a:endParaRPr lang="zh-TW" altLang="en-US" smtClean="0"/>
          </a:p>
        </p:txBody>
      </p:sp>
      <p:graphicFrame>
        <p:nvGraphicFramePr>
          <p:cNvPr id="14340" name="Object 2"/>
          <p:cNvGraphicFramePr>
            <a:graphicFrameLocks noChangeAspect="1"/>
          </p:cNvGraphicFramePr>
          <p:nvPr/>
        </p:nvGraphicFramePr>
        <p:xfrm>
          <a:off x="1858963" y="2636838"/>
          <a:ext cx="5265737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Formula" r:id="rId3" imgW="2655570" imgH="463550" progId="Equation.Ribbit">
                  <p:embed/>
                </p:oleObj>
              </mc:Choice>
              <mc:Fallback>
                <p:oleObj name="Formula" r:id="rId3" imgW="2655570" imgH="463550" progId="Equation.Ribbit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963" y="2636838"/>
                        <a:ext cx="5265737" cy="91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Majorization equivalents</a:t>
            </a:r>
            <a:endParaRPr lang="zh-TW" altLang="en-US" smtClean="0"/>
          </a:p>
        </p:txBody>
      </p:sp>
      <p:sp>
        <p:nvSpPr>
          <p:cNvPr id="1536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</p:txBody>
      </p:sp>
      <p:graphicFrame>
        <p:nvGraphicFramePr>
          <p:cNvPr id="15364" name="物件 3"/>
          <p:cNvGraphicFramePr>
            <a:graphicFrameLocks noChangeAspect="1"/>
          </p:cNvGraphicFramePr>
          <p:nvPr/>
        </p:nvGraphicFramePr>
        <p:xfrm>
          <a:off x="649288" y="1916113"/>
          <a:ext cx="7732712" cy="199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Formula" r:id="rId3" imgW="3900170" imgH="1008380" progId="Equation.Ribbit">
                  <p:embed/>
                </p:oleObj>
              </mc:Choice>
              <mc:Fallback>
                <p:oleObj name="Formula" r:id="rId3" imgW="3900170" imgH="1008380" progId="Equation.Ribbit">
                  <p:embed/>
                  <p:pic>
                    <p:nvPicPr>
                      <p:cNvPr id="0" name="物件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88" y="1916113"/>
                        <a:ext cx="7732712" cy="1998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3"/>
          <p:cNvGraphicFramePr>
            <a:graphicFrameLocks noChangeAspect="1"/>
          </p:cNvGraphicFramePr>
          <p:nvPr/>
        </p:nvGraphicFramePr>
        <p:xfrm>
          <a:off x="195263" y="4005263"/>
          <a:ext cx="8840787" cy="199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Formula" r:id="rId5" imgW="4695190" imgH="1008380" progId="Equation.Ribbit">
                  <p:embed/>
                </p:oleObj>
              </mc:Choice>
              <mc:Fallback>
                <p:oleObj name="Formula" r:id="rId5" imgW="4695190" imgH="1008380" progId="Equation.Ribbit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3" y="4005263"/>
                        <a:ext cx="8840787" cy="1998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T-transform</a:t>
            </a:r>
            <a:endParaRPr lang="zh-TW" altLang="en-US" smtClean="0"/>
          </a:p>
        </p:txBody>
      </p:sp>
      <p:sp>
        <p:nvSpPr>
          <p:cNvPr id="1638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smtClean="0"/>
              <a:t>Q is a permutation matrix that just interchange two coordinates.</a:t>
            </a:r>
          </a:p>
          <a:p>
            <a:r>
              <a:rPr lang="en-US" altLang="zh-TW" sz="2400" smtClean="0"/>
              <a:t>T-transform:                          for some</a:t>
            </a:r>
          </a:p>
          <a:p>
            <a:endParaRPr lang="en-US" altLang="zh-TW" sz="2400" smtClean="0"/>
          </a:p>
          <a:p>
            <a:endParaRPr lang="en-US" altLang="zh-TW" sz="2400" smtClean="0"/>
          </a:p>
          <a:p>
            <a:endParaRPr lang="en-US" altLang="zh-TW" sz="2400" smtClean="0"/>
          </a:p>
          <a:p>
            <a:r>
              <a:rPr lang="en-US" altLang="zh-TW" sz="2400" smtClean="0"/>
              <a:t>Lemma (Murihead 1903, Hardy, Littlewood, Polya 1934, 1952) If         , then x can be derived from y by successive applications of a finite number of T-transforms  </a:t>
            </a:r>
            <a:endParaRPr lang="zh-TW" altLang="en-US" sz="2400" smtClean="0"/>
          </a:p>
        </p:txBody>
      </p:sp>
      <p:graphicFrame>
        <p:nvGraphicFramePr>
          <p:cNvPr id="16388" name="物件 3"/>
          <p:cNvGraphicFramePr>
            <a:graphicFrameLocks noChangeAspect="1"/>
          </p:cNvGraphicFramePr>
          <p:nvPr/>
        </p:nvGraphicFramePr>
        <p:xfrm>
          <a:off x="3419475" y="2781300"/>
          <a:ext cx="24955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Formula" r:id="rId3" imgW="1258570" imgH="179070" progId="Equation.Ribbit">
                  <p:embed/>
                </p:oleObj>
              </mc:Choice>
              <mc:Fallback>
                <p:oleObj name="Formula" r:id="rId3" imgW="1258570" imgH="179070" progId="Equation.Ribbit">
                  <p:embed/>
                  <p:pic>
                    <p:nvPicPr>
                      <p:cNvPr id="0" name="物件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2781300"/>
                        <a:ext cx="24955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物件 4"/>
          <p:cNvGraphicFramePr>
            <a:graphicFrameLocks noChangeAspect="1"/>
          </p:cNvGraphicFramePr>
          <p:nvPr/>
        </p:nvGraphicFramePr>
        <p:xfrm>
          <a:off x="7596188" y="2781300"/>
          <a:ext cx="1277937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Formula" r:id="rId5" imgW="643890" imgH="153670" progId="Equation.Ribbit">
                  <p:embed/>
                </p:oleObj>
              </mc:Choice>
              <mc:Fallback>
                <p:oleObj name="Formula" r:id="rId5" imgW="643890" imgH="153670" progId="Equation.Ribbit">
                  <p:embed/>
                  <p:pic>
                    <p:nvPicPr>
                      <p:cNvPr id="0" name="物件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2781300"/>
                        <a:ext cx="1277937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物件 5"/>
          <p:cNvGraphicFramePr>
            <a:graphicFrameLocks noChangeAspect="1"/>
          </p:cNvGraphicFramePr>
          <p:nvPr/>
        </p:nvGraphicFramePr>
        <p:xfrm>
          <a:off x="1314450" y="3357563"/>
          <a:ext cx="7178675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Formula" r:id="rId7" imgW="3319780" imgH="400050" progId="Equation.Ribbit">
                  <p:embed/>
                </p:oleObj>
              </mc:Choice>
              <mc:Fallback>
                <p:oleObj name="Formula" r:id="rId7" imgW="3319780" imgH="400050" progId="Equation.Ribbit">
                  <p:embed/>
                  <p:pic>
                    <p:nvPicPr>
                      <p:cNvPr id="0" name="物件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4450" y="3357563"/>
                        <a:ext cx="7178675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物件 6"/>
          <p:cNvGraphicFramePr>
            <a:graphicFrameLocks noChangeAspect="1"/>
          </p:cNvGraphicFramePr>
          <p:nvPr/>
        </p:nvGraphicFramePr>
        <p:xfrm>
          <a:off x="4643438" y="4941888"/>
          <a:ext cx="768350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Formula" r:id="rId9" imgW="387350" imgH="132080" progId="Equation.Ribbit">
                  <p:embed/>
                </p:oleObj>
              </mc:Choice>
              <mc:Fallback>
                <p:oleObj name="Formula" r:id="rId9" imgW="387350" imgH="132080" progId="Equation.Ribbit">
                  <p:embed/>
                  <p:pic>
                    <p:nvPicPr>
                      <p:cNvPr id="0" name="物件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941888"/>
                        <a:ext cx="768350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1741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smtClean="0"/>
              <a:t>Every T-transform is a doubly stochastic matrix.</a:t>
            </a:r>
          </a:p>
          <a:p>
            <a:r>
              <a:rPr lang="en-US" altLang="zh-TW" sz="2400" smtClean="0"/>
              <a:t>Multiplication of two doubly stochastic matrices is also a doubly stochastic matrix.</a:t>
            </a:r>
          </a:p>
          <a:p>
            <a:r>
              <a:rPr lang="en-US" altLang="zh-TW" sz="2400" smtClean="0"/>
              <a:t>             then follows directly from the Murihead lemma.</a:t>
            </a:r>
          </a:p>
          <a:p>
            <a:r>
              <a:rPr lang="en-US" altLang="zh-TW" sz="2400" smtClean="0"/>
              <a:t>Proof of the Murihead lemma by induction</a:t>
            </a:r>
          </a:p>
          <a:p>
            <a:r>
              <a:rPr lang="en-US" altLang="zh-TW" sz="2400" smtClean="0"/>
              <a:t>Trivial for n=2 (e.g., </a:t>
            </a:r>
          </a:p>
          <a:p>
            <a:endParaRPr lang="zh-TW" altLang="en-US" sz="2400" smtClean="0"/>
          </a:p>
        </p:txBody>
      </p:sp>
      <p:graphicFrame>
        <p:nvGraphicFramePr>
          <p:cNvPr id="17412" name="物件 3"/>
          <p:cNvGraphicFramePr>
            <a:graphicFrameLocks noChangeAspect="1"/>
          </p:cNvGraphicFramePr>
          <p:nvPr/>
        </p:nvGraphicFramePr>
        <p:xfrm>
          <a:off x="468313" y="476250"/>
          <a:ext cx="178911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Formula" r:id="rId3" imgW="601980" imgH="179070" progId="Equation.Ribbit">
                  <p:embed/>
                </p:oleObj>
              </mc:Choice>
              <mc:Fallback>
                <p:oleObj name="Formula" r:id="rId3" imgW="601980" imgH="179070" progId="Equation.Ribbit">
                  <p:embed/>
                  <p:pic>
                    <p:nvPicPr>
                      <p:cNvPr id="0" name="物件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76250"/>
                        <a:ext cx="1789112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3"/>
          <p:cNvGraphicFramePr>
            <a:graphicFrameLocks noChangeAspect="1"/>
          </p:cNvGraphicFramePr>
          <p:nvPr/>
        </p:nvGraphicFramePr>
        <p:xfrm>
          <a:off x="1403350" y="3213100"/>
          <a:ext cx="115252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Formula" r:id="rId5" imgW="601980" imgH="179070" progId="Equation.Ribbit">
                  <p:embed/>
                </p:oleObj>
              </mc:Choice>
              <mc:Fallback>
                <p:oleObj name="Formula" r:id="rId5" imgW="601980" imgH="179070" progId="Equation.Ribbit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213100"/>
                        <a:ext cx="1152525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4"/>
          <p:cNvGraphicFramePr>
            <a:graphicFrameLocks noChangeAspect="1"/>
          </p:cNvGraphicFramePr>
          <p:nvPr/>
        </p:nvGraphicFramePr>
        <p:xfrm>
          <a:off x="2484438" y="404813"/>
          <a:ext cx="6442075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Formula" r:id="rId6" imgW="3248660" imgH="570230" progId="Equation.Ribbit">
                  <p:embed/>
                </p:oleObj>
              </mc:Choice>
              <mc:Fallback>
                <p:oleObj name="Formula" r:id="rId6" imgW="3248660" imgH="570230" progId="Equation.Ribbit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404813"/>
                        <a:ext cx="6442075" cy="113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物件 6"/>
          <p:cNvGraphicFramePr>
            <a:graphicFrameLocks noChangeAspect="1"/>
          </p:cNvGraphicFramePr>
          <p:nvPr/>
        </p:nvGraphicFramePr>
        <p:xfrm>
          <a:off x="3059113" y="4941888"/>
          <a:ext cx="4202112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Formula" r:id="rId8" imgW="1496060" imgH="384810" progId="Equation.Ribbit">
                  <p:embed/>
                </p:oleObj>
              </mc:Choice>
              <mc:Fallback>
                <p:oleObj name="Formula" r:id="rId8" imgW="1496060" imgH="384810" progId="Equation.Ribbit">
                  <p:embed/>
                  <p:pic>
                    <p:nvPicPr>
                      <p:cNvPr id="0" name="物件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4941888"/>
                        <a:ext cx="4202112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>
          <a:xfrm>
            <a:off x="871538" y="177800"/>
            <a:ext cx="8162925" cy="1446213"/>
          </a:xfrm>
        </p:spPr>
        <p:txBody>
          <a:bodyPr/>
          <a:lstStyle/>
          <a:p>
            <a:r>
              <a:rPr lang="en-US" altLang="zh-TW" smtClean="0"/>
              <a:t>Proof of the Murihead lemma</a:t>
            </a:r>
            <a:endParaRPr lang="zh-TW" altLang="en-US" smtClean="0"/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smtClean="0"/>
              <a:t>Q is a permutation matrix that just interchange two coordinates. </a:t>
            </a:r>
          </a:p>
          <a:p>
            <a:r>
              <a:rPr lang="en-US" altLang="zh-TW" sz="2400" smtClean="0"/>
              <a:t>Q itself is a T-transform by setting </a:t>
            </a:r>
          </a:p>
          <a:p>
            <a:r>
              <a:rPr lang="en-US" altLang="zh-TW" sz="2400" smtClean="0"/>
              <a:t>Any permutation is the product of such simple permutation matrices.</a:t>
            </a:r>
          </a:p>
          <a:p>
            <a:r>
              <a:rPr lang="en-US" altLang="zh-TW" sz="2400" smtClean="0"/>
              <a:t>Any permutation is a finite number of multiplications of T-transform</a:t>
            </a:r>
          </a:p>
          <a:p>
            <a:r>
              <a:rPr lang="en-US" altLang="zh-TW" sz="2400" smtClean="0"/>
              <a:t>Thus, without loss of generality, we can assume </a:t>
            </a:r>
            <a:endParaRPr lang="zh-TW" altLang="en-US" sz="2400" smtClean="0"/>
          </a:p>
        </p:txBody>
      </p:sp>
      <p:graphicFrame>
        <p:nvGraphicFramePr>
          <p:cNvPr id="18436" name="物件 3"/>
          <p:cNvGraphicFramePr>
            <a:graphicFrameLocks noChangeAspect="1"/>
          </p:cNvGraphicFramePr>
          <p:nvPr/>
        </p:nvGraphicFramePr>
        <p:xfrm>
          <a:off x="6732588" y="2781300"/>
          <a:ext cx="73025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Formula" r:id="rId3" imgW="368812" imgH="151340" progId="Equation.Ribbit">
                  <p:embed/>
                </p:oleObj>
              </mc:Choice>
              <mc:Fallback>
                <p:oleObj name="Formula" r:id="rId3" imgW="368812" imgH="151340" progId="Equation.Ribbit">
                  <p:embed/>
                  <p:pic>
                    <p:nvPicPr>
                      <p:cNvPr id="0" name="物件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2781300"/>
                        <a:ext cx="730250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物件 4"/>
          <p:cNvGraphicFramePr>
            <a:graphicFrameLocks noChangeAspect="1"/>
          </p:cNvGraphicFramePr>
          <p:nvPr/>
        </p:nvGraphicFramePr>
        <p:xfrm>
          <a:off x="2771775" y="5229225"/>
          <a:ext cx="3744913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Formula" r:id="rId5" imgW="877570" imgH="370840" progId="Equation.Ribbit">
                  <p:embed/>
                </p:oleObj>
              </mc:Choice>
              <mc:Fallback>
                <p:oleObj name="Formula" r:id="rId5" imgW="877570" imgH="370840" progId="Equation.Ribbit">
                  <p:embed/>
                  <p:pic>
                    <p:nvPicPr>
                      <p:cNvPr id="0" name="物件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5229225"/>
                        <a:ext cx="3744913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1"/>
          <p:cNvSpPr>
            <a:spLocks noGrp="1"/>
          </p:cNvSpPr>
          <p:nvPr>
            <p:ph type="title"/>
          </p:nvPr>
        </p:nvSpPr>
        <p:spPr>
          <a:xfrm>
            <a:off x="871538" y="177800"/>
            <a:ext cx="8162925" cy="1446213"/>
          </a:xfrm>
        </p:spPr>
        <p:txBody>
          <a:bodyPr/>
          <a:lstStyle/>
          <a:p>
            <a:r>
              <a:rPr lang="en-US" altLang="zh-TW" smtClean="0"/>
              <a:t>Proof of the Murihead lemma</a:t>
            </a:r>
            <a:endParaRPr lang="zh-TW" altLang="en-US" smtClean="0"/>
          </a:p>
        </p:txBody>
      </p:sp>
      <p:sp>
        <p:nvSpPr>
          <p:cNvPr id="1945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smtClean="0"/>
              <a:t>Let j be the largest index such that x</a:t>
            </a:r>
            <a:r>
              <a:rPr lang="en-US" altLang="zh-TW" sz="2400" baseline="-25000" smtClean="0"/>
              <a:t>j</a:t>
            </a:r>
            <a:r>
              <a:rPr lang="en-US" altLang="zh-TW" sz="2400" smtClean="0"/>
              <a:t> &lt; y</a:t>
            </a:r>
            <a:r>
              <a:rPr lang="en-US" altLang="zh-TW" sz="2400" baseline="-25000" smtClean="0"/>
              <a:t>j</a:t>
            </a:r>
            <a:r>
              <a:rPr lang="en-US" altLang="zh-TW" sz="2400" smtClean="0"/>
              <a:t> and k be the smallest index greater than j such that x</a:t>
            </a:r>
            <a:r>
              <a:rPr lang="en-US" altLang="zh-TW" sz="2400" baseline="-25000" smtClean="0"/>
              <a:t>k</a:t>
            </a:r>
            <a:r>
              <a:rPr lang="en-US" altLang="zh-TW" sz="2400" smtClean="0"/>
              <a:t>&gt;y</a:t>
            </a:r>
            <a:r>
              <a:rPr lang="en-US" altLang="zh-TW" sz="2400" baseline="-25000" smtClean="0"/>
              <a:t>k</a:t>
            </a:r>
            <a:endParaRPr lang="en-US" altLang="zh-TW" sz="2400" smtClean="0"/>
          </a:p>
          <a:p>
            <a:r>
              <a:rPr lang="en-US" altLang="zh-TW" sz="2400" smtClean="0"/>
              <a:t>By choice of j and k,</a:t>
            </a:r>
          </a:p>
          <a:p>
            <a:endParaRPr lang="en-US" altLang="zh-TW" sz="2400" smtClean="0"/>
          </a:p>
          <a:p>
            <a:endParaRPr lang="en-US" altLang="zh-TW" sz="2400" smtClean="0"/>
          </a:p>
          <a:p>
            <a:endParaRPr lang="en-US" altLang="zh-TW" sz="2400" smtClean="0"/>
          </a:p>
          <a:p>
            <a:endParaRPr lang="en-US" altLang="zh-TW" sz="2400" smtClean="0"/>
          </a:p>
          <a:p>
            <a:endParaRPr lang="en-US" altLang="zh-TW" sz="2400" smtClean="0"/>
          </a:p>
          <a:p>
            <a:r>
              <a:rPr lang="en-US" altLang="zh-TW" sz="2400" smtClean="0"/>
              <a:t>where Q interchanges the jth and kth coordinates.</a:t>
            </a:r>
          </a:p>
          <a:p>
            <a:endParaRPr lang="en-US" altLang="zh-TW" sz="2400" smtClean="0"/>
          </a:p>
          <a:p>
            <a:endParaRPr lang="en-US" altLang="zh-TW" sz="2400" smtClean="0"/>
          </a:p>
        </p:txBody>
      </p:sp>
      <p:graphicFrame>
        <p:nvGraphicFramePr>
          <p:cNvPr id="19460" name="物件 3"/>
          <p:cNvGraphicFramePr>
            <a:graphicFrameLocks noChangeAspect="1"/>
          </p:cNvGraphicFramePr>
          <p:nvPr/>
        </p:nvGraphicFramePr>
        <p:xfrm>
          <a:off x="4643438" y="3141663"/>
          <a:ext cx="228917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Formula" r:id="rId3" imgW="1154430" imgH="160020" progId="Equation.Ribbit">
                  <p:embed/>
                </p:oleObj>
              </mc:Choice>
              <mc:Fallback>
                <p:oleObj name="Formula" r:id="rId3" imgW="1154430" imgH="160020" progId="Equation.Ribbit">
                  <p:embed/>
                  <p:pic>
                    <p:nvPicPr>
                      <p:cNvPr id="0" name="物件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3141663"/>
                        <a:ext cx="228917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物件 4"/>
          <p:cNvGraphicFramePr>
            <a:graphicFrameLocks noChangeAspect="1"/>
          </p:cNvGraphicFramePr>
          <p:nvPr/>
        </p:nvGraphicFramePr>
        <p:xfrm>
          <a:off x="1476375" y="3716338"/>
          <a:ext cx="587533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Formula" r:id="rId5" imgW="2964180" imgH="177800" progId="Equation.Ribbit">
                  <p:embed/>
                </p:oleObj>
              </mc:Choice>
              <mc:Fallback>
                <p:oleObj name="Formula" r:id="rId5" imgW="2964180" imgH="177800" progId="Equation.Ribbit">
                  <p:embed/>
                  <p:pic>
                    <p:nvPicPr>
                      <p:cNvPr id="0" name="物件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716338"/>
                        <a:ext cx="5875338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物件 5"/>
          <p:cNvGraphicFramePr>
            <a:graphicFrameLocks noChangeAspect="1"/>
          </p:cNvGraphicFramePr>
          <p:nvPr/>
        </p:nvGraphicFramePr>
        <p:xfrm>
          <a:off x="1122363" y="4292600"/>
          <a:ext cx="75914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Formula" r:id="rId7" imgW="3830320" imgH="177800" progId="Equation.Ribbit">
                  <p:embed/>
                </p:oleObj>
              </mc:Choice>
              <mc:Fallback>
                <p:oleObj name="Formula" r:id="rId7" imgW="3830320" imgH="177800" progId="Equation.Ribbit">
                  <p:embed/>
                  <p:pic>
                    <p:nvPicPr>
                      <p:cNvPr id="0" name="物件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363" y="4292600"/>
                        <a:ext cx="759142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物件 6"/>
          <p:cNvGraphicFramePr>
            <a:graphicFrameLocks noChangeAspect="1"/>
          </p:cNvGraphicFramePr>
          <p:nvPr/>
        </p:nvGraphicFramePr>
        <p:xfrm>
          <a:off x="1476375" y="4997450"/>
          <a:ext cx="521335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Formula" r:id="rId9" imgW="1855470" imgH="179070" progId="Equation.Ribbit">
                  <p:embed/>
                </p:oleObj>
              </mc:Choice>
              <mc:Fallback>
                <p:oleObj name="Formula" r:id="rId9" imgW="1855470" imgH="179070" progId="Equation.Ribbit">
                  <p:embed/>
                  <p:pic>
                    <p:nvPicPr>
                      <p:cNvPr id="0" name="物件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4997450"/>
                        <a:ext cx="5213350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1"/>
          <p:cNvSpPr>
            <a:spLocks noGrp="1"/>
          </p:cNvSpPr>
          <p:nvPr>
            <p:ph type="title"/>
          </p:nvPr>
        </p:nvSpPr>
        <p:spPr>
          <a:xfrm>
            <a:off x="871538" y="177800"/>
            <a:ext cx="8162925" cy="1446213"/>
          </a:xfrm>
        </p:spPr>
        <p:txBody>
          <a:bodyPr/>
          <a:lstStyle/>
          <a:p>
            <a:r>
              <a:rPr lang="en-US" altLang="zh-TW" smtClean="0"/>
              <a:t>Proof of the Murihead lemma</a:t>
            </a:r>
            <a:endParaRPr lang="zh-TW" altLang="en-US" smtClean="0"/>
          </a:p>
        </p:txBody>
      </p:sp>
      <p:sp>
        <p:nvSpPr>
          <p:cNvPr id="2048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smtClean="0"/>
          </a:p>
          <a:p>
            <a:r>
              <a:rPr lang="en-US" altLang="zh-TW" smtClean="0"/>
              <a:t>It is easy to check we still have </a:t>
            </a:r>
          </a:p>
          <a:p>
            <a:endParaRPr lang="en-US" altLang="zh-TW" smtClean="0"/>
          </a:p>
          <a:p>
            <a:r>
              <a:rPr lang="en-US" altLang="zh-TW" smtClean="0"/>
              <a:t>Since </a:t>
            </a:r>
          </a:p>
          <a:p>
            <a:endParaRPr lang="en-US" altLang="zh-TW" smtClean="0"/>
          </a:p>
          <a:p>
            <a:r>
              <a:rPr lang="en-US" altLang="zh-TW" smtClean="0"/>
              <a:t>the dimension is recued by 1</a:t>
            </a:r>
            <a:endParaRPr lang="zh-TW" altLang="en-US" smtClean="0"/>
          </a:p>
        </p:txBody>
      </p:sp>
      <p:graphicFrame>
        <p:nvGraphicFramePr>
          <p:cNvPr id="20484" name="物件 3"/>
          <p:cNvGraphicFramePr>
            <a:graphicFrameLocks noChangeAspect="1"/>
          </p:cNvGraphicFramePr>
          <p:nvPr/>
        </p:nvGraphicFramePr>
        <p:xfrm>
          <a:off x="2627313" y="3716338"/>
          <a:ext cx="61404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Formula" r:id="rId3" imgW="3097530" imgH="173990" progId="Equation.Ribbit">
                  <p:embed/>
                </p:oleObj>
              </mc:Choice>
              <mc:Fallback>
                <p:oleObj name="Formula" r:id="rId3" imgW="3097530" imgH="173990" progId="Equation.Ribbit">
                  <p:embed/>
                  <p:pic>
                    <p:nvPicPr>
                      <p:cNvPr id="0" name="物件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3716338"/>
                        <a:ext cx="614045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物件 4"/>
          <p:cNvGraphicFramePr>
            <a:graphicFrameLocks noChangeAspect="1"/>
          </p:cNvGraphicFramePr>
          <p:nvPr/>
        </p:nvGraphicFramePr>
        <p:xfrm>
          <a:off x="3132138" y="2997200"/>
          <a:ext cx="181927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Formula" r:id="rId5" imgW="441303" imgH="161514" progId="Equation.Ribbit">
                  <p:embed/>
                </p:oleObj>
              </mc:Choice>
              <mc:Fallback>
                <p:oleObj name="Formula" r:id="rId5" imgW="441303" imgH="161514" progId="Equation.Ribbit">
                  <p:embed/>
                  <p:pic>
                    <p:nvPicPr>
                      <p:cNvPr id="0" name="物件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2997200"/>
                        <a:ext cx="1819275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charset="-12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9381</TotalTime>
  <Words>674</Words>
  <Application>Microsoft Office PowerPoint</Application>
  <PresentationFormat>如螢幕大小 (4:3)</PresentationFormat>
  <Paragraphs>167</Paragraphs>
  <Slides>21</Slides>
  <Notes>3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21</vt:i4>
      </vt:variant>
    </vt:vector>
  </HeadingPairs>
  <TitlesOfParts>
    <vt:vector size="30" baseType="lpstr">
      <vt:lpstr>Verdana</vt:lpstr>
      <vt:lpstr>新細明體</vt:lpstr>
      <vt:lpstr>Arial</vt:lpstr>
      <vt:lpstr>Wingdings</vt:lpstr>
      <vt:lpstr>Times New Roman</vt:lpstr>
      <vt:lpstr>Bold Stripes</vt:lpstr>
      <vt:lpstr>Formula</vt:lpstr>
      <vt:lpstr>方程式</vt:lpstr>
      <vt:lpstr>Microsoft Equation 3.0</vt:lpstr>
      <vt:lpstr>Majorization</vt:lpstr>
      <vt:lpstr>Definition</vt:lpstr>
      <vt:lpstr>Weak majoization</vt:lpstr>
      <vt:lpstr>Majorization equivalents</vt:lpstr>
      <vt:lpstr>T-transform</vt:lpstr>
      <vt:lpstr>PowerPoint 簡報</vt:lpstr>
      <vt:lpstr>Proof of the Murihead lemma</vt:lpstr>
      <vt:lpstr>Proof of the Murihead lemma</vt:lpstr>
      <vt:lpstr>Proof of the Murihead lemma</vt:lpstr>
      <vt:lpstr>PowerPoint 簡報</vt:lpstr>
      <vt:lpstr>Birkhoff decomposition</vt:lpstr>
      <vt:lpstr>Birkhoff decompostion</vt:lpstr>
      <vt:lpstr>Example</vt:lpstr>
      <vt:lpstr>PowerPoint 簡報</vt:lpstr>
      <vt:lpstr>PowerPoint 簡報</vt:lpstr>
      <vt:lpstr>PowerPoint 簡報</vt:lpstr>
      <vt:lpstr>Schur convex function</vt:lpstr>
      <vt:lpstr>The second law of thermodynamics</vt:lpstr>
      <vt:lpstr>Cut criterion</vt:lpstr>
      <vt:lpstr>Cut criterion</vt:lpstr>
      <vt:lpstr>Cut criterion</vt:lpstr>
    </vt:vector>
  </TitlesOfParts>
  <Company>NTHU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Basic Architectures and Principles of Packet Switches</dc:title>
  <dc:creator>C.S. Chang</dc:creator>
  <cp:lastModifiedBy>cschang</cp:lastModifiedBy>
  <cp:revision>188</cp:revision>
  <dcterms:created xsi:type="dcterms:W3CDTF">2005-09-11T07:42:25Z</dcterms:created>
  <dcterms:modified xsi:type="dcterms:W3CDTF">2023-10-27T04:43:03Z</dcterms:modified>
</cp:coreProperties>
</file>